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5" r:id="rId3"/>
    <p:sldId id="275" r:id="rId4"/>
    <p:sldId id="266" r:id="rId5"/>
    <p:sldId id="259" r:id="rId6"/>
    <p:sldId id="282" r:id="rId7"/>
    <p:sldId id="297" r:id="rId8"/>
    <p:sldId id="301" r:id="rId9"/>
    <p:sldId id="298" r:id="rId10"/>
    <p:sldId id="299" r:id="rId11"/>
    <p:sldId id="300" r:id="rId12"/>
    <p:sldId id="302" r:id="rId13"/>
    <p:sldId id="286" r:id="rId14"/>
    <p:sldId id="290" r:id="rId15"/>
    <p:sldId id="287" r:id="rId16"/>
    <p:sldId id="304" r:id="rId17"/>
    <p:sldId id="288" r:id="rId18"/>
    <p:sldId id="267" r:id="rId19"/>
    <p:sldId id="291" r:id="rId20"/>
    <p:sldId id="270" r:id="rId21"/>
    <p:sldId id="292" r:id="rId22"/>
    <p:sldId id="293" r:id="rId23"/>
    <p:sldId id="294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271" r:id="rId34"/>
    <p:sldId id="279" r:id="rId35"/>
    <p:sldId id="289" r:id="rId36"/>
    <p:sldId id="295" r:id="rId37"/>
    <p:sldId id="274" r:id="rId38"/>
    <p:sldId id="296" r:id="rId3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19" autoAdjust="0"/>
    <p:restoredTop sz="94609" autoAdjust="0"/>
  </p:normalViewPr>
  <p:slideViewPr>
    <p:cSldViewPr snapToGrid="0">
      <p:cViewPr varScale="1">
        <p:scale>
          <a:sx n="79" d="100"/>
          <a:sy n="79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7084" y="43913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7084" y="532810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2242" y="532527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6637" y="499564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8859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8796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986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81541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5301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0" descr="WIN11_Sarah_01_PPT.jp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2" b="-232"/>
          <a:stretch/>
        </p:blipFill>
        <p:spPr>
          <a:xfrm>
            <a:off x="474689" y="1687908"/>
            <a:ext cx="3657600" cy="3657600"/>
          </a:xfrm>
          <a:prstGeom prst="rect">
            <a:avLst/>
          </a:prstGeom>
        </p:spPr>
      </p:pic>
      <p:pic>
        <p:nvPicPr>
          <p:cNvPr id="12" name="Picture 11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9056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239" y="1683559"/>
            <a:ext cx="3652424" cy="3652424"/>
          </a:xfrm>
          <a:prstGeom prst="rect">
            <a:avLst/>
          </a:prstGeom>
        </p:spPr>
      </p:pic>
      <p:pic>
        <p:nvPicPr>
          <p:cNvPr id="11" name="Picture 10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266665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357" y="1687908"/>
            <a:ext cx="3645408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91262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95783" y="455928"/>
            <a:ext cx="7526131" cy="4876800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3590941" y="5408999"/>
            <a:ext cx="531825" cy="530139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4195783" y="540899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195785" y="902181"/>
            <a:ext cx="5840967" cy="2009677"/>
          </a:xfrm>
        </p:spPr>
        <p:txBody>
          <a:bodyPr tIns="0" bIns="0"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headline </a:t>
            </a:r>
            <a:br>
              <a:rPr lang="en-US" dirty="0" smtClean="0"/>
            </a:br>
            <a:r>
              <a:rPr lang="en-US" dirty="0" smtClean="0"/>
              <a:t>goes here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859251" y="2915885"/>
            <a:ext cx="5180380" cy="882928"/>
          </a:xfrm>
        </p:spPr>
        <p:txBody>
          <a:bodyPr anchor="ctr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578" y="1690573"/>
            <a:ext cx="3639631" cy="3645408"/>
          </a:xfrm>
          <a:prstGeom prst="rect">
            <a:avLst/>
          </a:prstGeom>
        </p:spPr>
      </p:pic>
      <p:pic>
        <p:nvPicPr>
          <p:cNvPr id="9" name="Picture 8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466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20842"/>
            <a:ext cx="10972800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09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10972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dirty="0" smtClean="0"/>
            </a:lvl1pPr>
            <a:lvl2pPr>
              <a:lnSpc>
                <a:spcPct val="120000"/>
              </a:lnSpc>
              <a:defRPr lang="en-US" dirty="0" smtClean="0"/>
            </a:lvl2pPr>
            <a:lvl3pPr>
              <a:lnSpc>
                <a:spcPct val="120000"/>
              </a:lnSpc>
              <a:defRPr lang="en-US" dirty="0" smtClean="0"/>
            </a:lvl3pPr>
            <a:lvl4pPr>
              <a:lnSpc>
                <a:spcPct val="120000"/>
              </a:lnSpc>
              <a:defRPr lang="en-US" dirty="0" smtClean="0"/>
            </a:lvl4pPr>
            <a:lvl5pPr>
              <a:lnSpc>
                <a:spcPct val="120000"/>
              </a:lnSpc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6386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85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23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1_Layer Comp 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08150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380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814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4" name="Rectangle 13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416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72" y="1535113"/>
            <a:ext cx="5389033" cy="639763"/>
          </a:xfrm>
        </p:spPr>
        <p:txBody>
          <a:bodyPr anchor="b">
            <a:noAutofit/>
          </a:bodyPr>
          <a:lstStyle>
            <a:lvl1pPr marL="0" indent="0">
              <a:buNone/>
              <a:defRPr sz="3733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04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42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3"/>
            <a:ext cx="6815667" cy="469106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6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37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74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ja-JP" altLang="en-US" dirty="0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570539"/>
            <a:ext cx="7315200" cy="474663"/>
          </a:xfrm>
        </p:spPr>
        <p:txBody>
          <a:bodyPr/>
          <a:lstStyle>
            <a:lvl1pPr marL="0" indent="0">
              <a:buNone/>
              <a:defRPr sz="1867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73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01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2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353" y="1837267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2581380" y="3833295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4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99056" y="1827674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b="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8009467" y="1841373"/>
            <a:ext cx="3549192" cy="384822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81941"/>
            <a:ext cx="10992476" cy="582841"/>
          </a:xfrm>
        </p:spPr>
        <p:txBody>
          <a:bodyPr vert="horz" lIns="91440" tIns="0" rIns="91440" bIns="45720" rtlCol="0" anchor="t" anchorCtr="0">
            <a:noAutofit/>
          </a:bodyPr>
          <a:lstStyle>
            <a:lvl1pPr>
              <a:defRPr lang="en-US" b="0" dirty="0">
                <a:solidFill>
                  <a:srgbClr val="0072C6"/>
                </a:solidFill>
              </a:defRPr>
            </a:lvl1pPr>
          </a:lstStyle>
          <a:p>
            <a:pPr lvl="0"/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18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9375" y="1826684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8009467" y="1841372"/>
            <a:ext cx="3549192" cy="383621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2589375" y="382387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9017" y="3818467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7505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_0004_Layer Comp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9555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1323150" y="543644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1323150" y="510678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509555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99492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175447" y="5436869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9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129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316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88935" y="1841372"/>
            <a:ext cx="2997200" cy="385319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41373"/>
            <a:ext cx="3859841" cy="1861753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702888" y="1841372"/>
            <a:ext cx="3884011" cy="3853197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3819117"/>
            <a:ext cx="1879129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581380" y="381911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7702888" y="1841373"/>
            <a:ext cx="3884011" cy="385319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599054" y="1841372"/>
            <a:ext cx="3859841" cy="186175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1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87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74407" y="1833539"/>
            <a:ext cx="4990304" cy="3857856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9671204" y="1855346"/>
            <a:ext cx="1879128" cy="185682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 smtClean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9671204" y="3819117"/>
            <a:ext cx="1879128" cy="187618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1836715"/>
            <a:ext cx="1879128" cy="385785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18"/>
            <a:ext cx="1879128" cy="1875452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581377" y="1836715"/>
            <a:ext cx="1879128" cy="1875452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133" b="1" dirty="0">
              <a:solidFill>
                <a:schemeClr val="tx1"/>
              </a:solidFill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2586199" y="3819116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2581380" y="1836715"/>
            <a:ext cx="1879600" cy="1871133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679199" y="1842599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9679199" y="3817087"/>
            <a:ext cx="1871133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606939" y="1834684"/>
            <a:ext cx="1871133" cy="38598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803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71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2602023" y="1856583"/>
            <a:ext cx="5715000" cy="3804979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41B3D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b="1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9"/>
            <a:ext cx="1879128" cy="1859168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428138" y="1856582"/>
            <a:ext cx="3166533" cy="3809003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710" y="3806419"/>
            <a:ext cx="1871133" cy="1860277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3588" y="1856583"/>
            <a:ext cx="1879600" cy="1855584"/>
          </a:xfrm>
          <a:solidFill>
            <a:srgbClr val="6DC2E9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428138" y="1856583"/>
            <a:ext cx="3166533" cy="3806485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718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18"/>
            <a:ext cx="1879128" cy="1870668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68083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2515"/>
            <a:ext cx="1871133" cy="1859168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5" y="3804717"/>
            <a:ext cx="1879127" cy="1872369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0088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624060" y="1856583"/>
            <a:ext cx="1879128" cy="1855584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3200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4063" y="3806420"/>
            <a:ext cx="1879128" cy="1856153"/>
          </a:xfrm>
          <a:prstGeom prst="rect">
            <a:avLst/>
          </a:prstGeom>
          <a:solidFill>
            <a:srgbClr val="0052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612219" y="1853569"/>
            <a:ext cx="8970952" cy="3809004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41B3DC"/>
              </a:buClr>
              <a:buSzTx/>
              <a:buFont typeface="Arial" pitchFamily="34" charset="0"/>
              <a:buNone/>
              <a:tabLst/>
              <a:defRPr/>
            </a:pPr>
            <a:endParaRPr lang="en-US" sz="2000" spc="-51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24060" y="1853567"/>
            <a:ext cx="1871133" cy="1858600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624061" y="3806418"/>
            <a:ext cx="1879127" cy="1856153"/>
          </a:xfrm>
          <a:solidFill>
            <a:srgbClr val="0072C6"/>
          </a:solidFill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612219" y="1868083"/>
            <a:ext cx="8970952" cy="3797504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32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589" y="0"/>
            <a:ext cx="11591411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0" y="2"/>
            <a:ext cx="526219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602506" y="1"/>
            <a:ext cx="11589495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298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tro templat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4599842" y="1830466"/>
            <a:ext cx="3263900" cy="38523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baseline="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8009467" y="1828800"/>
            <a:ext cx="3549192" cy="1874325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9056" y="1828800"/>
            <a:ext cx="3859915" cy="1874325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599056" y="3819119"/>
            <a:ext cx="1879128" cy="1870483"/>
          </a:xfrm>
          <a:prstGeom prst="rect">
            <a:avLst/>
          </a:prstGeom>
          <a:solidFill>
            <a:srgbClr val="6DC2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133" spc="-51" dirty="0" smtClean="0">
              <a:solidFill>
                <a:srgbClr val="FFFFFF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81380" y="3819120"/>
            <a:ext cx="1879128" cy="1870481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98" fontAlgn="base">
              <a:spcBef>
                <a:spcPct val="0"/>
              </a:spcBef>
              <a:spcAft>
                <a:spcPct val="0"/>
              </a:spcAft>
            </a:pPr>
            <a:endParaRPr lang="en-US" sz="2000" spc="-51" dirty="0">
              <a:solidFill>
                <a:schemeClr val="bg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09467" y="3819120"/>
            <a:ext cx="3549192" cy="1870481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121920" rIns="6096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0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99056" y="1825643"/>
            <a:ext cx="3859915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7" hasCustomPrompt="1"/>
          </p:nvPr>
        </p:nvSpPr>
        <p:spPr>
          <a:xfrm>
            <a:off x="598584" y="3818467"/>
            <a:ext cx="1879600" cy="187113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Insert Icon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009467" y="1825643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8009467" y="3819119"/>
            <a:ext cx="3549192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581381" y="3819119"/>
            <a:ext cx="1877591" cy="1877483"/>
          </a:xfrm>
        </p:spPr>
        <p:txBody>
          <a:bodyPr>
            <a:normAutofit/>
          </a:bodyPr>
          <a:lstStyle>
            <a:lvl1pPr marL="0" indent="0">
              <a:buNone/>
              <a:defRPr lang="en-US" sz="2400" b="0" kern="1200" dirty="0" smtClean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algn="l" defTabSz="609585" rtl="0" eaLnBrk="1" latinLnBrk="0" hangingPunct="1"/>
            <a:r>
              <a:rPr lang="en-US" dirty="0" smtClean="0"/>
              <a:t>Enter Text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"/>
            <a:ext cx="11582400" cy="864781"/>
          </a:xfrm>
        </p:spPr>
        <p:txBody>
          <a:bodyPr lIns="182880" tIns="0" rIns="182880" anchor="b" anchorCtr="0">
            <a:noAutofit/>
          </a:bodyPr>
          <a:lstStyle>
            <a:lvl1pPr algn="l">
              <a:defRPr sz="3733" b="0" cap="none">
                <a:solidFill>
                  <a:srgbClr val="0072C6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133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1_Layer Comp 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" t="10272" r="17057" b="745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77803" y="449235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2" name="Rectangle 11"/>
          <p:cNvSpPr/>
          <p:nvPr/>
        </p:nvSpPr>
        <p:spPr>
          <a:xfrm flipH="1">
            <a:off x="877803" y="5338201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272961" y="5335369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547355" y="5005739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26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SC12_Sam_001_16x9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388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079116" y="546949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79116" y="957582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69053" y="3957947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flipH="1">
            <a:off x="7079116" y="5435914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flipH="1">
            <a:off x="6474274" y="5433083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 flipH="1">
            <a:off x="6748669" y="5103452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4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217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w_0002_Layer Comp 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8470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70755" y="408297"/>
            <a:ext cx="4742232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13" name="Rectangle 12"/>
          <p:cNvSpPr/>
          <p:nvPr/>
        </p:nvSpPr>
        <p:spPr>
          <a:xfrm flipH="1">
            <a:off x="870755" y="5297262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 flipH="1">
            <a:off x="265913" y="5294431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 flipH="1">
            <a:off x="540307" y="4964800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78702" y="869447"/>
            <a:ext cx="4741333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03284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77804" y="3884501"/>
            <a:ext cx="4140473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36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_0003_Layer Comp 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978107" y="327539"/>
            <a:ext cx="4245403" cy="516795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978109" y="1734558"/>
            <a:ext cx="4245400" cy="1954348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5867" b="0" cap="none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</a:t>
            </a:r>
            <a:br>
              <a:rPr lang="en-US" dirty="0" smtClean="0"/>
            </a:br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65632" y="4706297"/>
            <a:ext cx="3870355" cy="572695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296917" y="5567947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11296917" y="523828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0148155" y="556851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0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3180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422" y="619519"/>
            <a:ext cx="9736667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423" y="1794192"/>
            <a:ext cx="9735691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80095" y="2902658"/>
            <a:ext cx="9325019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2189" y="4323284"/>
            <a:ext cx="531825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626" y="3993654"/>
            <a:ext cx="257431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423" y="4323505"/>
            <a:ext cx="107535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001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0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2840" y="6026168"/>
            <a:ext cx="4159160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817748" y="2544584"/>
            <a:ext cx="10434725" cy="1469857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96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divider page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90801" y="4023360"/>
            <a:ext cx="9760180" cy="419605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698185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3DFB-9003-47F2-BA72-A45DC80D6FE8}" type="datetimeFigureOut">
              <a:rPr kumimoji="1" lang="ja-JP" altLang="en-US" smtClean="0"/>
              <a:t>2016/6/6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4551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iming>
    <p:tnLst>
      <p:par>
        <p:cTn id="1" dur="indefinite" restart="never" nodeType="tmRoot"/>
      </p:par>
    </p:tnLst>
  </p:timing>
  <p:txStyles>
    <p:titleStyle>
      <a:lvl1pPr algn="l" defTabSz="609585" rtl="0" eaLnBrk="1" latinLnBrk="0" hangingPunct="1">
        <a:spcBef>
          <a:spcPct val="0"/>
        </a:spcBef>
        <a:buNone/>
        <a:defRPr kumimoji="1" sz="3733" kern="1200" cap="none" spc="133" baseline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游ゴシック" panose="020B0400000000000000" pitchFamily="50" charset="-128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•"/>
        <a:defRPr kumimoji="1" lang="en-US" sz="37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1pPr>
      <a:lvl2pPr marL="990575" indent="-380990" algn="l" defTabSz="609585" rtl="0" eaLnBrk="1" latinLnBrk="0" hangingPunct="1">
        <a:spcBef>
          <a:spcPts val="533"/>
        </a:spcBef>
        <a:buClr>
          <a:srgbClr val="0072C6"/>
        </a:buClr>
        <a:buSzPct val="70000"/>
        <a:buFont typeface="Courier New" pitchFamily="49" charset="0"/>
        <a:buChar char="o"/>
        <a:defRPr kumimoji="1" lang="en-US" sz="3200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rgbClr val="0072C6"/>
        </a:buClr>
        <a:buFont typeface="Wingdings" pitchFamily="2" charset="2"/>
        <a:buChar char="§"/>
        <a:defRPr kumimoji="1" lang="en-US" sz="2667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–"/>
        <a:defRPr kumimoji="1" lang="en-US" sz="2133" b="0" i="0" kern="1200" spc="133" dirty="0" smtClean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rgbClr val="0072C6"/>
        </a:buClr>
        <a:buFont typeface="Arial"/>
        <a:buChar char="»"/>
        <a:defRPr kumimoji="1" lang="en-US" sz="2133" b="0" i="0" kern="1200" spc="133" dirty="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Segoe UI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sp.net/single-page-application/overview/introduction/knockoutjs-template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://www.asp.net/web-api/overview/getting-started-with-aspnet-web-api/tutorial-your-first-web-api" TargetMode="External"/><Relationship Id="rId2" Type="http://schemas.openxmlformats.org/officeDocument/2006/relationships/hyperlink" Target="http://www.asp.net/mvc" TargetMode="Externa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://www.asp.net/mvc/overview/getting-started/introduction/getting-started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p.net/community" TargetMode="External"/><Relationship Id="rId2" Type="http://schemas.openxmlformats.org/officeDocument/2006/relationships/hyperlink" Target="https://forums.asp.net/" TargetMode="Externa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hyperlink" Target="https://live.asp.net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38859" y="957582"/>
            <a:ext cx="5027641" cy="2301300"/>
          </a:xfrm>
        </p:spPr>
        <p:txBody>
          <a:bodyPr/>
          <a:lstStyle/>
          <a:p>
            <a:r>
              <a:rPr lang="en-US" altLang="ja-JP" sz="6000" dirty="0"/>
              <a:t>Web</a:t>
            </a:r>
            <a:r>
              <a:rPr lang="ja-JP" altLang="en-US" sz="6000" dirty="0" smtClean="0"/>
              <a:t>技術入門</a:t>
            </a:r>
            <a:endParaRPr kumimoji="1" lang="ja-JP" altLang="en-US" sz="60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766560" y="3803904"/>
            <a:ext cx="4302709" cy="828407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の</a:t>
            </a:r>
            <a:r>
              <a:rPr lang="ja-JP" altLang="en-US" dirty="0"/>
              <a:t>基礎</a:t>
            </a:r>
            <a:r>
              <a:rPr lang="ja-JP" altLang="en-US" dirty="0" smtClean="0"/>
              <a:t>と</a:t>
            </a:r>
            <a:endParaRPr lang="en-US" altLang="ja-JP" dirty="0" smtClean="0"/>
          </a:p>
          <a:p>
            <a:r>
              <a:rPr lang="en-US" altLang="ja-JP" dirty="0" smtClean="0"/>
              <a:t>Web</a:t>
            </a:r>
            <a:r>
              <a:rPr lang="ja-JP" altLang="en-US" dirty="0" smtClean="0"/>
              <a:t>アプリ作成方法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6" y="2033831"/>
            <a:ext cx="3486377" cy="2314954"/>
          </a:xfrm>
          <a:prstGeom prst="rect">
            <a:avLst/>
          </a:prstGeom>
        </p:spPr>
      </p:pic>
      <p:sp>
        <p:nvSpPr>
          <p:cNvPr id="9" name="円/楕円 8"/>
          <p:cNvSpPr/>
          <p:nvPr/>
        </p:nvSpPr>
        <p:spPr>
          <a:xfrm>
            <a:off x="949060" y="1156043"/>
            <a:ext cx="3871910" cy="38719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/>
        </p:nvSpPr>
        <p:spPr>
          <a:xfrm>
            <a:off x="558640" y="629218"/>
            <a:ext cx="1602693" cy="16026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38" y="846353"/>
            <a:ext cx="1360318" cy="1118030"/>
          </a:xfrm>
          <a:prstGeom prst="rect">
            <a:avLst/>
          </a:prstGeom>
        </p:spPr>
      </p:pic>
      <p:sp>
        <p:nvSpPr>
          <p:cNvPr id="11" name="円/楕円 10"/>
          <p:cNvSpPr/>
          <p:nvPr/>
        </p:nvSpPr>
        <p:spPr>
          <a:xfrm>
            <a:off x="3714106" y="626233"/>
            <a:ext cx="1602693" cy="16026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574" y="1076638"/>
            <a:ext cx="1453758" cy="830719"/>
          </a:xfrm>
          <a:prstGeom prst="rect">
            <a:avLst/>
          </a:prstGeom>
        </p:spPr>
      </p:pic>
      <p:sp>
        <p:nvSpPr>
          <p:cNvPr id="12" name="円/楕円 11"/>
          <p:cNvSpPr/>
          <p:nvPr/>
        </p:nvSpPr>
        <p:spPr>
          <a:xfrm>
            <a:off x="558640" y="4086907"/>
            <a:ext cx="1602693" cy="16026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61" y="4426565"/>
            <a:ext cx="953024" cy="953024"/>
          </a:xfrm>
          <a:prstGeom prst="rect">
            <a:avLst/>
          </a:prstGeom>
        </p:spPr>
      </p:pic>
      <p:sp>
        <p:nvSpPr>
          <p:cNvPr id="13" name="円/楕円 12"/>
          <p:cNvSpPr/>
          <p:nvPr/>
        </p:nvSpPr>
        <p:spPr>
          <a:xfrm>
            <a:off x="3717413" y="4099607"/>
            <a:ext cx="1602693" cy="160269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874" y="4523234"/>
            <a:ext cx="1243075" cy="95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とは⑥   </a:t>
            </a:r>
            <a:r>
              <a:rPr lang="en-US" altLang="ja-JP" sz="2800" dirty="0" smtClean="0"/>
              <a:t>- Web API </a:t>
            </a:r>
            <a:r>
              <a:rPr lang="ja-JP" altLang="en-US" sz="2800" dirty="0" smtClean="0"/>
              <a:t>の仕組み・特徴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029260"/>
            <a:ext cx="10979894" cy="59309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Web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API </a:t>
            </a:r>
            <a:r>
              <a:rPr lang="ja-JP" altLang="en-US" sz="2800" dirty="0" smtClean="0"/>
              <a:t>の仕組み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endParaRPr lang="en-US" altLang="ja-JP" sz="2800" dirty="0" smtClean="0"/>
          </a:p>
          <a:p>
            <a:endParaRPr kumimoji="1" lang="en-US" altLang="ja-JP" sz="2800" dirty="0"/>
          </a:p>
          <a:p>
            <a:endParaRPr lang="en-US" altLang="ja-JP" sz="2800" dirty="0" smtClean="0"/>
          </a:p>
          <a:p>
            <a:endParaRPr kumimoji="1" lang="en-US" altLang="ja-JP" sz="2800" dirty="0"/>
          </a:p>
          <a:p>
            <a:endParaRPr lang="en-US" altLang="ja-JP" sz="2800" dirty="0" smtClean="0"/>
          </a:p>
          <a:p>
            <a:r>
              <a:rPr lang="ja-JP" altLang="en-US" sz="2800" dirty="0" smtClean="0"/>
              <a:t>特徴</a:t>
            </a:r>
            <a:endParaRPr lang="en-US" altLang="ja-JP" sz="2800" dirty="0" smtClean="0"/>
          </a:p>
          <a:p>
            <a:pPr lvl="1"/>
            <a:r>
              <a:rPr lang="ja-JP" altLang="en-US" sz="2267" dirty="0" smtClean="0"/>
              <a:t>クライアントを選ばない、</a:t>
            </a:r>
            <a:endParaRPr lang="en-US" altLang="ja-JP" sz="2267" dirty="0"/>
          </a:p>
          <a:p>
            <a:pPr lvl="1"/>
            <a:r>
              <a:rPr lang="en-US" altLang="ja-JP" sz="2267" dirty="0" smtClean="0"/>
              <a:t>twitter API </a:t>
            </a:r>
            <a:r>
              <a:rPr lang="ja-JP" altLang="en-US" sz="2267" dirty="0" smtClean="0"/>
              <a:t>のような </a:t>
            </a:r>
            <a:r>
              <a:rPr lang="en-US" altLang="ja-JP" sz="2267" dirty="0" smtClean="0"/>
              <a:t>Web API </a:t>
            </a:r>
            <a:r>
              <a:rPr lang="ja-JP" altLang="en-US" sz="2267" dirty="0" smtClean="0"/>
              <a:t>を使うことができる</a:t>
            </a:r>
            <a:endParaRPr lang="en-US" altLang="ja-JP" sz="2267" dirty="0" smtClean="0"/>
          </a:p>
          <a:p>
            <a:pPr marL="0" indent="0">
              <a:buNone/>
            </a:pPr>
            <a:endParaRPr kumimoji="1" lang="en-US" altLang="ja-JP" sz="2800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602507" y="1703577"/>
            <a:ext cx="4030753" cy="696722"/>
            <a:chOff x="660016" y="1635160"/>
            <a:chExt cx="1694040" cy="2826004"/>
          </a:xfrm>
        </p:grpSpPr>
        <p:sp>
          <p:nvSpPr>
            <p:cNvPr id="7" name="角丸四角形 6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824946" y="2508858"/>
              <a:ext cx="1364181" cy="107860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Web</a:t>
              </a:r>
              <a:r>
                <a:rPr kumimoji="1" lang="ja-JP" altLang="en-US" sz="2400" dirty="0" smtClean="0"/>
                <a:t>ブラウザ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602506" y="2615700"/>
            <a:ext cx="4030753" cy="696722"/>
            <a:chOff x="660016" y="1635160"/>
            <a:chExt cx="1694040" cy="2826004"/>
          </a:xfrm>
        </p:grpSpPr>
        <p:sp>
          <p:nvSpPr>
            <p:cNvPr id="15" name="角丸四角形 14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824946" y="2508858"/>
              <a:ext cx="1364181" cy="107860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err="1" smtClean="0"/>
                <a:t>ios</a:t>
              </a:r>
              <a:r>
                <a:rPr kumimoji="1" lang="en-US" altLang="ja-JP" sz="2400" dirty="0" smtClean="0"/>
                <a:t> </a:t>
              </a:r>
              <a:r>
                <a:rPr kumimoji="1" lang="ja-JP" altLang="en-US" sz="2400" dirty="0" smtClean="0"/>
                <a:t>アプリ</a:t>
              </a:r>
            </a:p>
          </p:txBody>
        </p:sp>
      </p:grpSp>
      <p:grpSp>
        <p:nvGrpSpPr>
          <p:cNvPr id="17" name="グループ化 16"/>
          <p:cNvGrpSpPr/>
          <p:nvPr/>
        </p:nvGrpSpPr>
        <p:grpSpPr>
          <a:xfrm>
            <a:off x="602506" y="3527823"/>
            <a:ext cx="4030753" cy="696722"/>
            <a:chOff x="660016" y="1635160"/>
            <a:chExt cx="1694040" cy="2826004"/>
          </a:xfrm>
        </p:grpSpPr>
        <p:sp>
          <p:nvSpPr>
            <p:cNvPr id="18" name="角丸四角形 17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824946" y="2508857"/>
              <a:ext cx="1435596" cy="104354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Android </a:t>
              </a:r>
              <a:r>
                <a:rPr kumimoji="1" lang="ja-JP" altLang="en-US" sz="2400" dirty="0" smtClean="0"/>
                <a:t>アプリ</a:t>
              </a:r>
            </a:p>
          </p:txBody>
        </p:sp>
      </p:grpSp>
      <p:grpSp>
        <p:nvGrpSpPr>
          <p:cNvPr id="20" name="グループ化 19"/>
          <p:cNvGrpSpPr/>
          <p:nvPr/>
        </p:nvGrpSpPr>
        <p:grpSpPr>
          <a:xfrm>
            <a:off x="602506" y="4439946"/>
            <a:ext cx="4030753" cy="696722"/>
            <a:chOff x="660016" y="1635160"/>
            <a:chExt cx="1694040" cy="2826004"/>
          </a:xfrm>
        </p:grpSpPr>
        <p:sp>
          <p:nvSpPr>
            <p:cNvPr id="21" name="角丸四角形 20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824946" y="2508857"/>
              <a:ext cx="1435596" cy="104354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Windows </a:t>
              </a:r>
              <a:r>
                <a:rPr kumimoji="1" lang="ja-JP" altLang="en-US" sz="2400" dirty="0" smtClean="0"/>
                <a:t>ストアアプリ</a:t>
              </a:r>
            </a:p>
          </p:txBody>
        </p:sp>
      </p:grpSp>
      <p:grpSp>
        <p:nvGrpSpPr>
          <p:cNvPr id="23" name="グループ化 22"/>
          <p:cNvGrpSpPr/>
          <p:nvPr/>
        </p:nvGrpSpPr>
        <p:grpSpPr>
          <a:xfrm>
            <a:off x="6894577" y="1703578"/>
            <a:ext cx="2503423" cy="3433091"/>
            <a:chOff x="356106" y="1635160"/>
            <a:chExt cx="2301857" cy="2826004"/>
          </a:xfrm>
        </p:grpSpPr>
        <p:sp>
          <p:nvSpPr>
            <p:cNvPr id="24" name="角丸四角形 23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356106" y="2782195"/>
              <a:ext cx="2301857" cy="6858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C#</a:t>
              </a:r>
              <a:r>
                <a:rPr kumimoji="1" lang="ja-JP" altLang="en-US" sz="2400" dirty="0" smtClean="0"/>
                <a:t>などの</a:t>
              </a:r>
              <a:endParaRPr kumimoji="1" lang="en-US" altLang="ja-JP" sz="2400" dirty="0" smtClean="0"/>
            </a:p>
            <a:p>
              <a:pPr algn="ctr"/>
              <a:r>
                <a:rPr kumimoji="1" lang="ja-JP" altLang="en-US" sz="2400" dirty="0" smtClean="0"/>
                <a:t>プログラム</a:t>
              </a: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10141852" y="1703577"/>
            <a:ext cx="1815066" cy="3433091"/>
            <a:chOff x="356107" y="1635160"/>
            <a:chExt cx="2301857" cy="2826004"/>
          </a:xfrm>
        </p:grpSpPr>
        <p:sp>
          <p:nvSpPr>
            <p:cNvPr id="28" name="角丸四角形 27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356107" y="2720346"/>
              <a:ext cx="2301857" cy="685800"/>
            </a:xfrm>
            <a:prstGeom prst="rect">
              <a:avLst/>
            </a:prstGeom>
            <a:ln>
              <a:noFill/>
            </a:ln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Model</a:t>
              </a:r>
              <a:endParaRPr kumimoji="1" lang="ja-JP" altLang="en-US" sz="2400" dirty="0" smtClean="0"/>
            </a:p>
          </p:txBody>
        </p:sp>
      </p:grpSp>
      <p:sp>
        <p:nvSpPr>
          <p:cNvPr id="30" name="テキスト ボックス 29"/>
          <p:cNvSpPr txBox="1"/>
          <p:nvPr/>
        </p:nvSpPr>
        <p:spPr>
          <a:xfrm>
            <a:off x="4892800" y="2246609"/>
            <a:ext cx="219394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sz="2400" dirty="0" smtClean="0"/>
              <a:t>HTTP Method</a:t>
            </a:r>
          </a:p>
          <a:p>
            <a:pPr algn="ctr"/>
            <a:r>
              <a:rPr kumimoji="1" lang="en-US" altLang="ja-JP" sz="2400" dirty="0" smtClean="0"/>
              <a:t>Get, Post</a:t>
            </a:r>
            <a:endParaRPr kumimoji="1" lang="ja-JP" altLang="en-US" sz="2400" dirty="0" smtClean="0"/>
          </a:p>
        </p:txBody>
      </p:sp>
      <p:sp>
        <p:nvSpPr>
          <p:cNvPr id="31" name="右矢印 30"/>
          <p:cNvSpPr/>
          <p:nvPr/>
        </p:nvSpPr>
        <p:spPr>
          <a:xfrm>
            <a:off x="9240891" y="2936745"/>
            <a:ext cx="105637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右矢印 31"/>
          <p:cNvSpPr/>
          <p:nvPr/>
        </p:nvSpPr>
        <p:spPr>
          <a:xfrm rot="10800000">
            <a:off x="9190235" y="3490106"/>
            <a:ext cx="105637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右矢印 32"/>
          <p:cNvSpPr/>
          <p:nvPr/>
        </p:nvSpPr>
        <p:spPr>
          <a:xfrm>
            <a:off x="5146585" y="2955624"/>
            <a:ext cx="1698885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右矢印 33"/>
          <p:cNvSpPr/>
          <p:nvPr/>
        </p:nvSpPr>
        <p:spPr>
          <a:xfrm rot="10800000">
            <a:off x="5146585" y="3488327"/>
            <a:ext cx="1698885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558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とは⑦   </a:t>
            </a:r>
            <a:r>
              <a:rPr lang="en-US" altLang="ja-JP" sz="2800" dirty="0" smtClean="0"/>
              <a:t>- </a:t>
            </a:r>
            <a:r>
              <a:rPr lang="en-US" altLang="ja-JP" sz="2800" dirty="0" err="1" smtClean="0"/>
              <a:t>SignalR</a:t>
            </a:r>
            <a:r>
              <a:rPr lang="en-US" altLang="ja-JP" sz="2800" dirty="0"/>
              <a:t> </a:t>
            </a:r>
            <a:r>
              <a:rPr lang="ja-JP" altLang="en-US" sz="2800" dirty="0" smtClean="0"/>
              <a:t>の仕組み・特徴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702300"/>
          </a:xfrm>
        </p:spPr>
        <p:txBody>
          <a:bodyPr>
            <a:normAutofit lnSpcReduction="10000"/>
          </a:bodyPr>
          <a:lstStyle/>
          <a:p>
            <a:r>
              <a:rPr lang="en-US" altLang="ja-JP" sz="2800" dirty="0" err="1" smtClean="0"/>
              <a:t>SignalR</a:t>
            </a:r>
            <a:r>
              <a:rPr lang="en-US" altLang="ja-JP" sz="2800" dirty="0" smtClean="0"/>
              <a:t> </a:t>
            </a:r>
            <a:r>
              <a:rPr lang="ja-JP" altLang="en-US" sz="2800" dirty="0" smtClean="0"/>
              <a:t>の仕組み</a:t>
            </a:r>
            <a:endParaRPr lang="en-US" altLang="ja-JP" sz="2800" dirty="0" smtClean="0"/>
          </a:p>
          <a:p>
            <a:endParaRPr kumimoji="1" lang="en-US" altLang="ja-JP" sz="2800" dirty="0"/>
          </a:p>
          <a:p>
            <a:endParaRPr lang="en-US" altLang="ja-JP" sz="2800" dirty="0" smtClean="0"/>
          </a:p>
          <a:p>
            <a:endParaRPr kumimoji="1" lang="en-US" altLang="ja-JP" sz="2800" dirty="0"/>
          </a:p>
          <a:p>
            <a:endParaRPr lang="en-US" altLang="ja-JP" sz="2800" dirty="0" smtClean="0"/>
          </a:p>
          <a:p>
            <a:endParaRPr lang="en-US" altLang="ja-JP" sz="2800" dirty="0" smtClean="0"/>
          </a:p>
          <a:p>
            <a:endParaRPr lang="en-US" altLang="ja-JP" sz="2800" dirty="0"/>
          </a:p>
          <a:p>
            <a:r>
              <a:rPr lang="ja-JP" altLang="en-US" sz="2800" dirty="0"/>
              <a:t>特徴</a:t>
            </a:r>
            <a:endParaRPr kumimoji="1" lang="en-US" altLang="ja-JP" sz="2800" dirty="0" smtClean="0"/>
          </a:p>
          <a:p>
            <a:pPr lvl="1"/>
            <a:r>
              <a:rPr kumimoji="1" lang="ja-JP" altLang="en-US" sz="2267" dirty="0" smtClean="0"/>
              <a:t>チャットなどリアルタイムにサーバーと通信</a:t>
            </a:r>
            <a:endParaRPr kumimoji="1" lang="en-US" altLang="ja-JP" sz="2267" dirty="0" smtClean="0"/>
          </a:p>
          <a:p>
            <a:pPr lvl="1"/>
            <a:r>
              <a:rPr lang="ja-JP" altLang="en-US" sz="2267" dirty="0" smtClean="0"/>
              <a:t>基本は </a:t>
            </a:r>
            <a:r>
              <a:rPr lang="en-US" altLang="ja-JP" sz="2267" dirty="0" err="1" smtClean="0"/>
              <a:t>WebSocket</a:t>
            </a:r>
            <a:r>
              <a:rPr lang="en-US" altLang="ja-JP" sz="2267" dirty="0" smtClean="0"/>
              <a:t> </a:t>
            </a:r>
            <a:r>
              <a:rPr lang="ja-JP" altLang="en-US" sz="2267" dirty="0" smtClean="0"/>
              <a:t>を使用</a:t>
            </a:r>
            <a:endParaRPr kumimoji="1" lang="en-US" altLang="ja-JP" sz="2267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86268" y="2962656"/>
            <a:ext cx="768096" cy="8412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ja-JP" altLang="en-US" dirty="0" smtClean="0"/>
          </a:p>
        </p:txBody>
      </p:sp>
      <p:grpSp>
        <p:nvGrpSpPr>
          <p:cNvPr id="6" name="グループ化 5"/>
          <p:cNvGrpSpPr/>
          <p:nvPr/>
        </p:nvGrpSpPr>
        <p:grpSpPr>
          <a:xfrm>
            <a:off x="844035" y="1972056"/>
            <a:ext cx="2301857" cy="2826004"/>
            <a:chOff x="356107" y="1635160"/>
            <a:chExt cx="2301857" cy="2826004"/>
          </a:xfrm>
        </p:grpSpPr>
        <p:sp>
          <p:nvSpPr>
            <p:cNvPr id="7" name="角丸四角形 6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356107" y="1939868"/>
              <a:ext cx="2301857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ja-JP" altLang="en-US" sz="2400" dirty="0" smtClean="0"/>
                <a:t>画面</a:t>
              </a: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880472" y="3734352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0472" y="3103764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604000" y="1972056"/>
            <a:ext cx="2301857" cy="2826004"/>
            <a:chOff x="356107" y="1635160"/>
            <a:chExt cx="2301857" cy="2826004"/>
          </a:xfrm>
        </p:grpSpPr>
        <p:sp>
          <p:nvSpPr>
            <p:cNvPr id="12" name="角丸四角形 11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356107" y="2719787"/>
              <a:ext cx="2301857" cy="6858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C#</a:t>
              </a:r>
              <a:r>
                <a:rPr kumimoji="1" lang="ja-JP" altLang="en-US" sz="2400" dirty="0" smtClean="0"/>
                <a:t>などの</a:t>
              </a:r>
              <a:endParaRPr kumimoji="1" lang="en-US" altLang="ja-JP" sz="2400" dirty="0" smtClean="0"/>
            </a:p>
            <a:p>
              <a:pPr algn="ctr"/>
              <a:r>
                <a:rPr kumimoji="1" lang="ja-JP" altLang="en-US" sz="2400" dirty="0" smtClean="0"/>
                <a:t>プログラム</a:t>
              </a:r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3635789" y="2276764"/>
            <a:ext cx="2707679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sz="2400" dirty="0" smtClean="0"/>
              <a:t>リアルタイム通信</a:t>
            </a:r>
          </a:p>
        </p:txBody>
      </p:sp>
      <p:sp>
        <p:nvSpPr>
          <p:cNvPr id="15" name="右矢印 14"/>
          <p:cNvSpPr/>
          <p:nvPr/>
        </p:nvSpPr>
        <p:spPr>
          <a:xfrm>
            <a:off x="3732535" y="2961238"/>
            <a:ext cx="2579485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右矢印 15"/>
          <p:cNvSpPr/>
          <p:nvPr/>
        </p:nvSpPr>
        <p:spPr>
          <a:xfrm rot="10800000">
            <a:off x="3699887" y="3630473"/>
            <a:ext cx="2579485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1386274" y="2810072"/>
            <a:ext cx="1253128" cy="457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en-US" altLang="ja-JP" sz="2400" dirty="0" smtClean="0"/>
              <a:t>Text</a:t>
            </a:r>
            <a:endParaRPr kumimoji="1" lang="ja-JP" altLang="en-US" sz="2400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3261640" y="4319924"/>
            <a:ext cx="3342360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sz="2400" dirty="0" smtClean="0"/>
              <a:t>リアルタイム書き換え</a:t>
            </a:r>
          </a:p>
        </p:txBody>
      </p:sp>
    </p:spTree>
    <p:extLst>
      <p:ext uri="{BB962C8B-B14F-4D97-AF65-F5344CB8AC3E}">
        <p14:creationId xmlns:p14="http://schemas.microsoft.com/office/powerpoint/2010/main" val="315269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</a:t>
            </a:r>
            <a:r>
              <a:rPr lang="ja-JP" altLang="en-US" dirty="0"/>
              <a:t>①</a:t>
            </a:r>
            <a:r>
              <a:rPr lang="ja-JP" altLang="en-US" dirty="0" smtClean="0"/>
              <a:t>   </a:t>
            </a:r>
            <a:r>
              <a:rPr lang="en-US" altLang="ja-JP" sz="2800" dirty="0" smtClean="0"/>
              <a:t>- MVC </a:t>
            </a:r>
            <a:r>
              <a:rPr lang="ja-JP" altLang="en-US" sz="2800" dirty="0" smtClean="0"/>
              <a:t>の</a:t>
            </a:r>
            <a:r>
              <a:rPr lang="ja-JP" altLang="en-US" sz="2800" dirty="0"/>
              <a:t>仕組</a:t>
            </a:r>
            <a:r>
              <a:rPr lang="ja-JP" altLang="en-US" sz="2800" dirty="0" smtClean="0"/>
              <a:t>み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570468" y="4173793"/>
            <a:ext cx="768096" cy="8412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ja-JP" altLang="en-US" dirty="0" smtClean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738232" y="2726798"/>
            <a:ext cx="238302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sz="2400" dirty="0" smtClean="0"/>
              <a:t>HTTP Request</a:t>
            </a:r>
          </a:p>
          <a:p>
            <a:pPr algn="ctr"/>
            <a:r>
              <a:rPr kumimoji="1" lang="en-US" altLang="ja-JP" sz="2400" dirty="0" smtClean="0"/>
              <a:t>Get, Post</a:t>
            </a:r>
            <a:endParaRPr kumimoji="1" lang="ja-JP" altLang="en-US" sz="2400" dirty="0" smtClean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740283" y="2189037"/>
            <a:ext cx="2301857" cy="2826004"/>
            <a:chOff x="356107" y="1635160"/>
            <a:chExt cx="2301857" cy="2826004"/>
          </a:xfrm>
        </p:grpSpPr>
        <p:sp>
          <p:nvSpPr>
            <p:cNvPr id="19" name="角丸四角形 18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356107" y="1939868"/>
              <a:ext cx="2301857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altLang="ja-JP" sz="2400" dirty="0" smtClean="0"/>
                <a:t>View</a:t>
              </a:r>
              <a:endParaRPr kumimoji="1" lang="ja-JP" altLang="en-US" sz="2400" dirty="0" smtClean="0"/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880472" y="3734352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Button</a:t>
              </a:r>
              <a:endParaRPr kumimoji="1" lang="ja-JP" altLang="en-US" sz="2400" dirty="0" smtClean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880472" y="3095751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</p:grpSp>
      <p:sp>
        <p:nvSpPr>
          <p:cNvPr id="23" name="右矢印 22"/>
          <p:cNvSpPr/>
          <p:nvPr/>
        </p:nvSpPr>
        <p:spPr>
          <a:xfrm>
            <a:off x="3126482" y="3531391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グループ化 25"/>
          <p:cNvGrpSpPr/>
          <p:nvPr/>
        </p:nvGrpSpPr>
        <p:grpSpPr>
          <a:xfrm>
            <a:off x="9010649" y="2189037"/>
            <a:ext cx="2301857" cy="2826004"/>
            <a:chOff x="356107" y="1635160"/>
            <a:chExt cx="2301857" cy="2826004"/>
          </a:xfrm>
        </p:grpSpPr>
        <p:sp>
          <p:nvSpPr>
            <p:cNvPr id="27" name="角丸四角形 26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00B0F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56107" y="1825568"/>
              <a:ext cx="2301857" cy="6858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Model</a:t>
              </a:r>
              <a:endParaRPr kumimoji="1" lang="ja-JP" altLang="en-US" sz="2400" dirty="0" smtClean="0"/>
            </a:p>
          </p:txBody>
        </p:sp>
      </p:grpSp>
      <p:sp>
        <p:nvSpPr>
          <p:cNvPr id="40" name="正方形/長方形 39"/>
          <p:cNvSpPr/>
          <p:nvPr/>
        </p:nvSpPr>
        <p:spPr>
          <a:xfrm>
            <a:off x="1058913" y="1234645"/>
            <a:ext cx="3606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 smtClean="0"/>
              <a:t>MVC </a:t>
            </a:r>
            <a:r>
              <a:rPr lang="ja-JP" altLang="en-US" sz="2800" dirty="0" smtClean="0"/>
              <a:t>の仕組み</a:t>
            </a:r>
            <a:endParaRPr lang="en-US" altLang="ja-JP" sz="2800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4847695" y="2189037"/>
            <a:ext cx="2354661" cy="2826004"/>
            <a:chOff x="5024678" y="2189037"/>
            <a:chExt cx="2354661" cy="2826004"/>
          </a:xfrm>
        </p:grpSpPr>
        <p:grpSp>
          <p:nvGrpSpPr>
            <p:cNvPr id="17" name="グループ化 16"/>
            <p:cNvGrpSpPr/>
            <p:nvPr/>
          </p:nvGrpSpPr>
          <p:grpSpPr>
            <a:xfrm>
              <a:off x="5024678" y="2189037"/>
              <a:ext cx="2301857" cy="2826004"/>
              <a:chOff x="356107" y="1635160"/>
              <a:chExt cx="2301857" cy="2826004"/>
            </a:xfrm>
          </p:grpSpPr>
          <p:sp>
            <p:nvSpPr>
              <p:cNvPr id="6" name="角丸四角形 5"/>
              <p:cNvSpPr/>
              <p:nvPr/>
            </p:nvSpPr>
            <p:spPr>
              <a:xfrm>
                <a:off x="660016" y="1635160"/>
                <a:ext cx="1694040" cy="2826004"/>
              </a:xfrm>
              <a:prstGeom prst="roundRect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" name="テキスト ボックス 6"/>
              <p:cNvSpPr txBox="1"/>
              <p:nvPr/>
            </p:nvSpPr>
            <p:spPr>
              <a:xfrm>
                <a:off x="356107" y="1939868"/>
                <a:ext cx="2301857" cy="457200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noAutofit/>
              </a:bodyPr>
              <a:lstStyle/>
              <a:p>
                <a:pPr algn="ctr"/>
                <a:r>
                  <a:rPr lang="en-US" altLang="ja-JP" sz="2400" dirty="0" smtClean="0"/>
                  <a:t>Controller</a:t>
                </a:r>
                <a:endParaRPr kumimoji="1" lang="ja-JP" altLang="en-US" sz="2400" dirty="0" smtClean="0"/>
              </a:p>
            </p:txBody>
          </p:sp>
        </p:grpSp>
        <p:sp>
          <p:nvSpPr>
            <p:cNvPr id="30" name="テキスト ボックス 29"/>
            <p:cNvSpPr txBox="1"/>
            <p:nvPr/>
          </p:nvSpPr>
          <p:spPr>
            <a:xfrm>
              <a:off x="5077482" y="3865215"/>
              <a:ext cx="2301857" cy="6858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C#</a:t>
              </a:r>
              <a:r>
                <a:rPr kumimoji="1" lang="ja-JP" altLang="en-US" sz="2400" dirty="0" smtClean="0"/>
                <a:t>などの</a:t>
              </a:r>
              <a:endParaRPr kumimoji="1" lang="en-US" altLang="ja-JP" sz="2400" dirty="0" smtClean="0"/>
            </a:p>
            <a:p>
              <a:pPr algn="ctr"/>
              <a:r>
                <a:rPr kumimoji="1" lang="ja-JP" altLang="en-US" sz="2400" dirty="0" smtClean="0"/>
                <a:t>プログラム</a:t>
              </a:r>
            </a:p>
          </p:txBody>
        </p:sp>
      </p:grpSp>
      <p:sp>
        <p:nvSpPr>
          <p:cNvPr id="31" name="テキスト ボックス 30"/>
          <p:cNvSpPr txBox="1"/>
          <p:nvPr/>
        </p:nvSpPr>
        <p:spPr>
          <a:xfrm>
            <a:off x="9459774" y="3939402"/>
            <a:ext cx="1401753" cy="685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sz="2400" dirty="0"/>
              <a:t>データ</a:t>
            </a:r>
            <a:endParaRPr kumimoji="1" lang="en-US" altLang="ja-JP" sz="2400" dirty="0" smtClean="0"/>
          </a:p>
        </p:txBody>
      </p:sp>
      <p:sp>
        <p:nvSpPr>
          <p:cNvPr id="32" name="右矢印 31"/>
          <p:cNvSpPr/>
          <p:nvPr/>
        </p:nvSpPr>
        <p:spPr>
          <a:xfrm rot="10800000">
            <a:off x="3126482" y="4003114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右矢印 40"/>
          <p:cNvSpPr/>
          <p:nvPr/>
        </p:nvSpPr>
        <p:spPr>
          <a:xfrm>
            <a:off x="7236632" y="3531391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右矢印 41"/>
          <p:cNvSpPr/>
          <p:nvPr/>
        </p:nvSpPr>
        <p:spPr>
          <a:xfrm rot="10800000">
            <a:off x="7236632" y="4003114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66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とは②  </a:t>
            </a:r>
            <a:r>
              <a:rPr lang="en-US" altLang="ja-JP" sz="2800" dirty="0" smtClean="0"/>
              <a:t>- </a:t>
            </a:r>
            <a:r>
              <a:rPr lang="ja-JP" altLang="en-US" sz="2800" dirty="0" smtClean="0"/>
              <a:t>特徴 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435600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MVC</a:t>
            </a:r>
            <a:r>
              <a:rPr lang="ja-JP" altLang="en-US" sz="2800" dirty="0" smtClean="0"/>
              <a:t>が出てきた背景</a:t>
            </a:r>
            <a:endParaRPr lang="en-US" altLang="ja-JP" sz="2267" dirty="0" smtClean="0"/>
          </a:p>
          <a:p>
            <a:pPr lvl="1"/>
            <a:r>
              <a:rPr lang="en-US" altLang="ja-JP" sz="2267" dirty="0" smtClean="0"/>
              <a:t>Web Forms </a:t>
            </a:r>
            <a:r>
              <a:rPr lang="ja-JP" altLang="en-US" sz="2267" dirty="0" err="1" smtClean="0"/>
              <a:t>には</a:t>
            </a:r>
            <a:r>
              <a:rPr lang="ja-JP" altLang="en-US" sz="2267" dirty="0" smtClean="0"/>
              <a:t>固有概念が多く、その特殊性ゆえに現在のトレンドに合わなくなってきた </a:t>
            </a:r>
            <a:r>
              <a:rPr lang="en-US" altLang="ja-JP" sz="2267" dirty="0" smtClean="0"/>
              <a:t>(</a:t>
            </a:r>
            <a:r>
              <a:rPr lang="ja-JP" altLang="en-US" sz="2267" dirty="0" smtClean="0"/>
              <a:t>イベントドリブン、ポストバックなど</a:t>
            </a:r>
            <a:r>
              <a:rPr lang="en-US" altLang="ja-JP" sz="2267" dirty="0" smtClean="0"/>
              <a:t>)</a:t>
            </a:r>
          </a:p>
          <a:p>
            <a:pPr lvl="1"/>
            <a:r>
              <a:rPr lang="ja-JP" altLang="en-US" sz="2267" dirty="0" smtClean="0"/>
              <a:t>フロントサイドの出力を制御しにくい ← 綺麗じゃない！</a:t>
            </a:r>
            <a:endParaRPr lang="en-US" altLang="ja-JP" sz="2267" dirty="0" smtClean="0"/>
          </a:p>
          <a:p>
            <a:pPr lvl="1"/>
            <a:r>
              <a:rPr lang="ja-JP" altLang="en-US" sz="2267" dirty="0" smtClean="0"/>
              <a:t>テストを自動化しにくい</a:t>
            </a:r>
            <a:r>
              <a:rPr lang="en-US" altLang="ja-JP" sz="2267" dirty="0" smtClean="0"/>
              <a:t>…</a:t>
            </a:r>
          </a:p>
          <a:p>
            <a:r>
              <a:rPr kumimoji="1" lang="ja-JP" altLang="en-US" sz="2800" dirty="0" smtClean="0"/>
              <a:t>特徴</a:t>
            </a:r>
            <a:endParaRPr kumimoji="1" lang="en-US" altLang="ja-JP" sz="2800" dirty="0" smtClean="0"/>
          </a:p>
          <a:p>
            <a:pPr lvl="1"/>
            <a:r>
              <a:rPr kumimoji="1" lang="en-US" altLang="ja-JP" sz="2267" dirty="0" smtClean="0"/>
              <a:t>(Model) – View – Controller </a:t>
            </a:r>
            <a:r>
              <a:rPr kumimoji="1" lang="ja-JP" altLang="en-US" sz="2267" dirty="0" smtClean="0"/>
              <a:t>パターンを採用</a:t>
            </a:r>
            <a:endParaRPr lang="en-US" altLang="ja-JP" sz="2267" dirty="0"/>
          </a:p>
          <a:p>
            <a:pPr lvl="1"/>
            <a:r>
              <a:rPr kumimoji="1" lang="en-US" altLang="ja-JP" sz="2267" dirty="0" smtClean="0"/>
              <a:t>Java </a:t>
            </a:r>
            <a:r>
              <a:rPr kumimoji="1" lang="ja-JP" altLang="en-US" sz="2267" dirty="0" smtClean="0"/>
              <a:t>や </a:t>
            </a:r>
            <a:r>
              <a:rPr kumimoji="1" lang="en-US" altLang="ja-JP" sz="2267" dirty="0" smtClean="0"/>
              <a:t>PHP, Ruby </a:t>
            </a:r>
            <a:r>
              <a:rPr lang="ja-JP" altLang="en-US" sz="2267" dirty="0" smtClean="0"/>
              <a:t>のフレームワークを使って開発した経験がある人なら馴染みやすい！</a:t>
            </a:r>
            <a:endParaRPr lang="en-US" altLang="ja-JP" sz="2267" dirty="0" smtClean="0"/>
          </a:p>
          <a:p>
            <a:pPr lvl="1"/>
            <a:r>
              <a:rPr kumimoji="1" lang="ja-JP" altLang="en-US" sz="2267" dirty="0" smtClean="0"/>
              <a:t>ルーティング機能、認証・キャッシュ、</a:t>
            </a:r>
            <a:r>
              <a:rPr kumimoji="1" lang="en-US" altLang="ja-JP" sz="2267" dirty="0" smtClean="0"/>
              <a:t>Scaffolding </a:t>
            </a:r>
            <a:r>
              <a:rPr kumimoji="1" lang="ja-JP" altLang="en-US" sz="2267" dirty="0" smtClean="0"/>
              <a:t>機能</a:t>
            </a:r>
            <a:r>
              <a:rPr lang="ja-JP" altLang="en-US" sz="2267" dirty="0" smtClean="0"/>
              <a:t>、</a:t>
            </a:r>
            <a:r>
              <a:rPr lang="en-US" altLang="ja-JP" sz="2267" dirty="0" smtClean="0"/>
              <a:t>Razor </a:t>
            </a:r>
            <a:r>
              <a:rPr lang="ja-JP" altLang="en-US" sz="2267" dirty="0" smtClean="0"/>
              <a:t>構文、</a:t>
            </a:r>
            <a:r>
              <a:rPr lang="en-US" altLang="ja-JP" sz="2267" dirty="0" smtClean="0"/>
              <a:t>Entity Framework</a:t>
            </a:r>
            <a:endParaRPr kumimoji="1" lang="en-US" altLang="ja-JP" sz="2267" dirty="0" smtClean="0"/>
          </a:p>
        </p:txBody>
      </p:sp>
    </p:spTree>
    <p:extLst>
      <p:ext uri="{BB962C8B-B14F-4D97-AF65-F5344CB8AC3E}">
        <p14:creationId xmlns:p14="http://schemas.microsoft.com/office/powerpoint/2010/main" val="419095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とは③  </a:t>
            </a:r>
            <a:r>
              <a:rPr lang="en-US" altLang="ja-JP" sz="2800" dirty="0" smtClean="0"/>
              <a:t>- </a:t>
            </a:r>
            <a:r>
              <a:rPr lang="ja-JP" altLang="en-US" sz="2800" dirty="0" smtClean="0"/>
              <a:t>導入事例 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293868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導入事例</a:t>
            </a:r>
            <a:endParaRPr lang="en-US" altLang="ja-JP" sz="2800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35" y="4297981"/>
            <a:ext cx="4297169" cy="230705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" y="2566139"/>
            <a:ext cx="6382906" cy="2849239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846" y="1311169"/>
            <a:ext cx="5117526" cy="27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6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とは④  </a:t>
            </a:r>
            <a:r>
              <a:rPr lang="en-US" altLang="ja-JP" sz="2800" dirty="0" smtClean="0"/>
              <a:t>- </a:t>
            </a:r>
            <a:r>
              <a:rPr lang="ja-JP" altLang="en-US" sz="2800" dirty="0" smtClean="0"/>
              <a:t>開発環境 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293868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開発環境</a:t>
            </a:r>
            <a:endParaRPr lang="en-US" altLang="ja-JP" sz="2800" dirty="0" smtClean="0"/>
          </a:p>
          <a:p>
            <a:pPr lvl="1"/>
            <a:r>
              <a:rPr lang="ja-JP" altLang="en-US" sz="2267" dirty="0" smtClean="0"/>
              <a:t>言語は </a:t>
            </a:r>
            <a:r>
              <a:rPr lang="en-US" altLang="ja-JP" sz="2267" dirty="0" smtClean="0"/>
              <a:t>C#,  Visual Basic</a:t>
            </a:r>
          </a:p>
          <a:p>
            <a:pPr lvl="1"/>
            <a:r>
              <a:rPr lang="en-US" altLang="ja-JP" sz="2267" dirty="0" smtClean="0"/>
              <a:t>OS : Windows7,8,10</a:t>
            </a:r>
            <a:r>
              <a:rPr lang="ja-JP" altLang="en-US" sz="2267" dirty="0"/>
              <a:t> </a:t>
            </a:r>
            <a:r>
              <a:rPr lang="en-US" altLang="ja-JP" sz="2267" dirty="0" smtClean="0"/>
              <a:t> </a:t>
            </a:r>
            <a:r>
              <a:rPr lang="en-US" altLang="ja-JP" sz="1800" dirty="0" smtClean="0"/>
              <a:t>(VS Code </a:t>
            </a:r>
            <a:r>
              <a:rPr lang="ja-JP" altLang="en-US" sz="1800" dirty="0" smtClean="0"/>
              <a:t>を使えば </a:t>
            </a:r>
            <a:r>
              <a:rPr lang="en-US" altLang="ja-JP" sz="1800" dirty="0" smtClean="0"/>
              <a:t>Mac </a:t>
            </a:r>
            <a:r>
              <a:rPr lang="ja-JP" altLang="en-US" sz="1800" dirty="0" smtClean="0"/>
              <a:t>でも一応</a:t>
            </a:r>
            <a:r>
              <a:rPr lang="en-US" altLang="ja-JP" sz="1800" dirty="0" smtClean="0"/>
              <a:t>.</a:t>
            </a:r>
            <a:r>
              <a:rPr lang="en-US" altLang="ja-JP" sz="1800" dirty="0"/>
              <a:t> </a:t>
            </a:r>
            <a:r>
              <a:rPr lang="en-US" altLang="ja-JP" sz="1800" dirty="0" smtClean="0"/>
              <a:t>.</a:t>
            </a:r>
            <a:r>
              <a:rPr lang="en-US" altLang="ja-JP" sz="1800" dirty="0"/>
              <a:t> .</a:t>
            </a:r>
            <a:r>
              <a:rPr lang="en-US" altLang="ja-JP" sz="1800" dirty="0" smtClean="0"/>
              <a:t>)</a:t>
            </a:r>
          </a:p>
          <a:p>
            <a:pPr lvl="1"/>
            <a:r>
              <a:rPr lang="en-US" altLang="ja-JP" sz="2267" dirty="0" smtClean="0"/>
              <a:t>IIS Express (HTTP</a:t>
            </a:r>
            <a:r>
              <a:rPr lang="ja-JP" altLang="en-US" sz="2267" dirty="0" smtClean="0"/>
              <a:t>サーバー</a:t>
            </a:r>
            <a:r>
              <a:rPr lang="en-US" altLang="ja-JP" sz="2267" dirty="0" smtClean="0"/>
              <a:t>), SQL Server (DB</a:t>
            </a:r>
            <a:r>
              <a:rPr lang="ja-JP" altLang="en-US" sz="2267" dirty="0" smtClean="0"/>
              <a:t>サーバー</a:t>
            </a:r>
            <a:r>
              <a:rPr lang="en-US" altLang="ja-JP" sz="2267" dirty="0" smtClean="0"/>
              <a:t>, MySQL</a:t>
            </a:r>
            <a:r>
              <a:rPr lang="ja-JP" altLang="en-US" sz="2267" dirty="0"/>
              <a:t>は非推奨</a:t>
            </a:r>
            <a:r>
              <a:rPr lang="en-US" altLang="ja-JP" sz="2267" dirty="0" smtClean="0"/>
              <a:t>), Visual Studio (</a:t>
            </a:r>
            <a:r>
              <a:rPr lang="ja-JP" altLang="en-US" sz="2267" dirty="0" smtClean="0"/>
              <a:t>統合開発環境</a:t>
            </a:r>
            <a:r>
              <a:rPr lang="en-US" altLang="ja-JP" sz="2267" dirty="0" smtClean="0"/>
              <a:t>) 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1" y="4206240"/>
            <a:ext cx="1085088" cy="108508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036064" y="4206240"/>
            <a:ext cx="9070848" cy="108508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marL="0" lvl="1"/>
            <a:r>
              <a:rPr lang="en-US" altLang="ja-JP" sz="4000" u="sng" dirty="0"/>
              <a:t>Visual Studio Community 2015 </a:t>
            </a:r>
            <a:r>
              <a:rPr lang="ja-JP" altLang="en-US" sz="4000" u="sng" dirty="0"/>
              <a:t>を</a:t>
            </a:r>
            <a:r>
              <a:rPr lang="en-US" altLang="ja-JP" sz="4000" u="sng" dirty="0"/>
              <a:t>Windows PC</a:t>
            </a:r>
            <a:r>
              <a:rPr lang="ja-JP" altLang="en-US" sz="4000" u="sng" dirty="0"/>
              <a:t>に入れれば</a:t>
            </a:r>
            <a:r>
              <a:rPr lang="en-US" altLang="ja-JP" sz="4000" u="sng" dirty="0"/>
              <a:t>OK</a:t>
            </a:r>
            <a:r>
              <a:rPr lang="ja-JP" altLang="en-US" sz="4000" u="sng" dirty="0"/>
              <a:t>！！</a:t>
            </a:r>
            <a:r>
              <a:rPr lang="en-US" altLang="ja-JP" sz="4000" u="sng" dirty="0"/>
              <a:t>(</a:t>
            </a:r>
            <a:r>
              <a:rPr lang="ja-JP" altLang="en-US" sz="4000" u="sng" dirty="0"/>
              <a:t>無料</a:t>
            </a:r>
            <a:r>
              <a:rPr lang="en-US" altLang="ja-JP" sz="4000" u="sng" dirty="0" smtClean="0"/>
              <a:t>)</a:t>
            </a:r>
            <a:endParaRPr lang="en-US" altLang="ja-JP" sz="4000" u="sng" dirty="0"/>
          </a:p>
        </p:txBody>
      </p:sp>
    </p:spTree>
    <p:extLst>
      <p:ext uri="{BB962C8B-B14F-4D97-AF65-F5344CB8AC3E}">
        <p14:creationId xmlns:p14="http://schemas.microsoft.com/office/powerpoint/2010/main" val="81647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</a:t>
            </a:r>
            <a:r>
              <a:rPr lang="ja-JP" altLang="en-US" dirty="0"/>
              <a:t>⑤</a:t>
            </a:r>
            <a:r>
              <a:rPr lang="ja-JP" altLang="en-US" dirty="0" smtClean="0"/>
              <a:t>  </a:t>
            </a:r>
            <a:r>
              <a:rPr lang="en-US" altLang="ja-JP" sz="2800" dirty="0" smtClean="0"/>
              <a:t>- </a:t>
            </a:r>
            <a:r>
              <a:rPr lang="ja-JP" altLang="en-US" sz="2800" dirty="0" smtClean="0"/>
              <a:t>本番環境 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293868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本番環境 </a:t>
            </a:r>
            <a:r>
              <a:rPr lang="en-US" altLang="ja-JP" sz="2800" dirty="0" smtClean="0"/>
              <a:t>(DreamSpark</a:t>
            </a:r>
            <a:r>
              <a:rPr lang="ja-JP" altLang="en-US" sz="2800" dirty="0" smtClean="0"/>
              <a:t>で無料！</a:t>
            </a:r>
            <a:r>
              <a:rPr lang="en-US" altLang="ja-JP" sz="2800" dirty="0" smtClean="0"/>
              <a:t>)</a:t>
            </a:r>
            <a:endParaRPr lang="en-US" altLang="ja-JP" sz="2267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311" y="4697201"/>
            <a:ext cx="1952059" cy="1115462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816" y="1872233"/>
            <a:ext cx="1446422" cy="203403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672853" y="3177031"/>
            <a:ext cx="1663700" cy="9525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台形 8"/>
          <p:cNvSpPr/>
          <p:nvPr/>
        </p:nvSpPr>
        <p:spPr>
          <a:xfrm>
            <a:off x="1442479" y="4279900"/>
            <a:ext cx="2113521" cy="596900"/>
          </a:xfrm>
          <a:prstGeom prst="trapezoid">
            <a:avLst>
              <a:gd name="adj" fmla="val 536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675901" y="2694178"/>
            <a:ext cx="1660652" cy="3901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kumimoji="1" lang="ja-JP" altLang="en-US" dirty="0" smtClean="0"/>
              <a:t>開発マシン</a:t>
            </a:r>
          </a:p>
        </p:txBody>
      </p:sp>
      <p:sp>
        <p:nvSpPr>
          <p:cNvPr id="11" name="右矢印 10"/>
          <p:cNvSpPr/>
          <p:nvPr/>
        </p:nvSpPr>
        <p:spPr>
          <a:xfrm rot="20172652">
            <a:off x="3786176" y="3229626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1443993">
            <a:off x="3785341" y="4323903"/>
            <a:ext cx="177401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876551" y="2198021"/>
            <a:ext cx="3926996" cy="12343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en-US" altLang="ja-JP" sz="2800" dirty="0" smtClean="0"/>
              <a:t>Windows</a:t>
            </a:r>
            <a:r>
              <a:rPr kumimoji="1" lang="ja-JP" altLang="en-US" sz="2800" dirty="0" smtClean="0"/>
              <a:t>サーバー</a:t>
            </a:r>
            <a:endParaRPr kumimoji="1" lang="en-US" altLang="ja-JP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/>
              <a:t>IIS (</a:t>
            </a:r>
            <a:r>
              <a:rPr lang="ja-JP" altLang="en-US" dirty="0" smtClean="0"/>
              <a:t>標準で入る</a:t>
            </a:r>
            <a:r>
              <a:rPr lang="en-US" altLang="ja-JP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SQL</a:t>
            </a:r>
            <a:r>
              <a:rPr kumimoji="1" lang="ja-JP" altLang="en-US" dirty="0" smtClean="0"/>
              <a:t>サーバー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必要なら別途用意</a:t>
            </a:r>
            <a:r>
              <a:rPr kumimoji="1" lang="en-US" altLang="ja-JP" dirty="0" smtClean="0"/>
              <a:t>)</a:t>
            </a:r>
            <a:endParaRPr kumimoji="1" lang="ja-JP" altLang="en-US" dirty="0" smtClean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876551" y="4578351"/>
            <a:ext cx="3926996" cy="12343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/>
          </a:bodyPr>
          <a:lstStyle/>
          <a:p>
            <a:r>
              <a:rPr kumimoji="1" lang="en-US" altLang="ja-JP" sz="2800" dirty="0" smtClean="0"/>
              <a:t>Web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Apps </a:t>
            </a:r>
            <a:r>
              <a:rPr lang="ja-JP" altLang="en-US" sz="2800" dirty="0" smtClean="0"/>
              <a:t>インスタンス</a:t>
            </a:r>
            <a:endParaRPr kumimoji="1" lang="en-US" altLang="ja-JP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 smtClean="0"/>
              <a:t>IIS (</a:t>
            </a:r>
            <a:r>
              <a:rPr lang="ja-JP" altLang="en-US" dirty="0" smtClean="0"/>
              <a:t>入っている</a:t>
            </a:r>
            <a:r>
              <a:rPr lang="en-US" altLang="ja-JP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dirty="0" smtClean="0"/>
              <a:t>SQL </a:t>
            </a:r>
            <a:r>
              <a:rPr kumimoji="1" lang="en-US" altLang="ja-JP" dirty="0" err="1" smtClean="0"/>
              <a:t>DataBase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インスタンス</a:t>
            </a:r>
          </a:p>
        </p:txBody>
      </p:sp>
    </p:spTree>
    <p:extLst>
      <p:ext uri="{BB962C8B-B14F-4D97-AF65-F5344CB8AC3E}">
        <p14:creationId xmlns:p14="http://schemas.microsoft.com/office/powerpoint/2010/main" val="22566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 MVC</a:t>
            </a:r>
            <a:r>
              <a:rPr lang="ja-JP" altLang="en-US" dirty="0" smtClean="0"/>
              <a:t>とは⑥  </a:t>
            </a:r>
            <a:r>
              <a:rPr lang="en-US" altLang="ja-JP" sz="2800" dirty="0" smtClean="0"/>
              <a:t>- </a:t>
            </a:r>
            <a:r>
              <a:rPr lang="ja-JP" altLang="en-US" sz="2800" dirty="0" smtClean="0"/>
              <a:t>メリット・デメリット </a:t>
            </a:r>
            <a:r>
              <a:rPr lang="en-US" altLang="ja-JP" sz="2800" dirty="0" smtClean="0"/>
              <a:t>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10979894" cy="5293868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メリット</a:t>
            </a:r>
            <a:endParaRPr lang="en-US" altLang="ja-JP" sz="2800" dirty="0" smtClean="0"/>
          </a:p>
          <a:p>
            <a:pPr lvl="1"/>
            <a:r>
              <a:rPr lang="en-US" altLang="ja-JP" sz="2267" b="1" u="sng" dirty="0" smtClean="0"/>
              <a:t>Visual Studio</a:t>
            </a:r>
            <a:r>
              <a:rPr lang="en-US" altLang="ja-JP" sz="2267" dirty="0" smtClean="0"/>
              <a:t> </a:t>
            </a:r>
            <a:r>
              <a:rPr lang="ja-JP" altLang="en-US" sz="2267" dirty="0" smtClean="0"/>
              <a:t>の強力なコーディング支援のもとで開発ができること！！ </a:t>
            </a:r>
            <a:r>
              <a:rPr lang="en-US" altLang="ja-JP" sz="2267" dirty="0" smtClean="0"/>
              <a:t>(</a:t>
            </a:r>
            <a:r>
              <a:rPr lang="ja-JP" altLang="en-US" sz="2267" dirty="0" smtClean="0"/>
              <a:t>入力補完、デバッグな</a:t>
            </a:r>
            <a:r>
              <a:rPr lang="ja-JP" altLang="en-US" sz="2267" dirty="0"/>
              <a:t>ど</a:t>
            </a:r>
            <a:r>
              <a:rPr lang="en-US" altLang="ja-JP" sz="2267" dirty="0" smtClean="0"/>
              <a:t>)</a:t>
            </a:r>
            <a:endParaRPr lang="en-US" altLang="ja-JP" u="sng" dirty="0"/>
          </a:p>
          <a:p>
            <a:pPr lvl="1"/>
            <a:r>
              <a:rPr lang="en-US" altLang="ja-JP" sz="2267" dirty="0" smtClean="0"/>
              <a:t>Microsoft </a:t>
            </a:r>
            <a:r>
              <a:rPr lang="ja-JP" altLang="en-US" sz="2267" dirty="0" smtClean="0"/>
              <a:t>のクラウド </a:t>
            </a:r>
            <a:r>
              <a:rPr lang="en-US" altLang="ja-JP" sz="2267" dirty="0" smtClean="0"/>
              <a:t>Azure </a:t>
            </a:r>
            <a:r>
              <a:rPr lang="ja-JP" altLang="en-US" sz="2267" dirty="0" err="1" smtClean="0"/>
              <a:t>への</a:t>
            </a:r>
            <a:r>
              <a:rPr lang="ja-JP" altLang="en-US" sz="2267" dirty="0" smtClean="0"/>
              <a:t>デプロイがスムーズ </a:t>
            </a:r>
            <a:r>
              <a:rPr lang="en-US" altLang="ja-JP" sz="2267" dirty="0" smtClean="0"/>
              <a:t>(DreamSpark </a:t>
            </a:r>
            <a:r>
              <a:rPr lang="ja-JP" altLang="en-US" sz="2267" dirty="0" smtClean="0"/>
              <a:t>を使えば無料でホスティング</a:t>
            </a:r>
            <a:r>
              <a:rPr lang="ja-JP" altLang="en-US" sz="2267" dirty="0"/>
              <a:t>も</a:t>
            </a:r>
            <a:r>
              <a:rPr lang="ja-JP" altLang="en-US" sz="2267" dirty="0" smtClean="0"/>
              <a:t>できる</a:t>
            </a:r>
            <a:r>
              <a:rPr lang="en-US" altLang="ja-JP" sz="2267" dirty="0" smtClean="0"/>
              <a:t>)</a:t>
            </a:r>
          </a:p>
          <a:p>
            <a:pPr lvl="1"/>
            <a:r>
              <a:rPr lang="ja-JP" altLang="en-US" sz="2267" dirty="0" smtClean="0"/>
              <a:t>安全・高速に開発することができ、拡張しやすい</a:t>
            </a:r>
            <a:endParaRPr lang="en-US" altLang="ja-JP" sz="2267" dirty="0"/>
          </a:p>
          <a:p>
            <a:r>
              <a:rPr lang="ja-JP" altLang="en-US" sz="2800" dirty="0" smtClean="0"/>
              <a:t>デメリット</a:t>
            </a:r>
            <a:endParaRPr lang="en-US" altLang="ja-JP" sz="2800" dirty="0" smtClean="0"/>
          </a:p>
          <a:p>
            <a:pPr lvl="1"/>
            <a:r>
              <a:rPr lang="en-US" altLang="ja-JP" sz="2270" dirty="0" smtClean="0"/>
              <a:t>Windows </a:t>
            </a:r>
            <a:r>
              <a:rPr lang="ja-JP" altLang="en-US" sz="2270" dirty="0" err="1" smtClean="0"/>
              <a:t>での</a:t>
            </a:r>
            <a:r>
              <a:rPr lang="ja-JP" altLang="en-US" sz="2270" dirty="0" smtClean="0"/>
              <a:t>開発がメインになってしまう</a:t>
            </a:r>
            <a:endParaRPr lang="en-US" altLang="ja-JP" sz="2270" dirty="0" smtClean="0"/>
          </a:p>
          <a:p>
            <a:pPr lvl="1"/>
            <a:r>
              <a:rPr lang="ja-JP" altLang="en-US" sz="2270" dirty="0" smtClean="0"/>
              <a:t>オンラインのリファレンスは日本語が少ない</a:t>
            </a:r>
            <a:endParaRPr lang="en-US" altLang="ja-JP" sz="2270" dirty="0" smtClean="0"/>
          </a:p>
        </p:txBody>
      </p:sp>
    </p:spTree>
    <p:extLst>
      <p:ext uri="{BB962C8B-B14F-4D97-AF65-F5344CB8AC3E}">
        <p14:creationId xmlns:p14="http://schemas.microsoft.com/office/powerpoint/2010/main" val="280909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新しいプロジェクト作成からデモまで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001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開発環境構築方法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2506" y="1155700"/>
            <a:ext cx="10979894" cy="4970466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800" dirty="0" smtClean="0"/>
              <a:t>Visual Studio Community 2015 </a:t>
            </a:r>
            <a:r>
              <a:rPr lang="ja-JP" altLang="en-US" sz="2800" dirty="0" smtClean="0"/>
              <a:t>をインストール</a:t>
            </a:r>
            <a:endParaRPr lang="ja-JP" altLang="en-US" sz="1734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98" y="1766909"/>
            <a:ext cx="8151350" cy="435925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2148341" y="6197977"/>
            <a:ext cx="7888224" cy="2804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85000" lnSpcReduction="20000"/>
          </a:bodyPr>
          <a:lstStyle/>
          <a:p>
            <a:pPr algn="ctr"/>
            <a:r>
              <a:rPr lang="en-US" altLang="ja-JP" dirty="0"/>
              <a:t>https://www.visualstudio.com/ja-jp/products/visual-studio-community-vs.aspx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65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0" y="1790700"/>
            <a:ext cx="5706533" cy="4279900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969778" y="1589186"/>
            <a:ext cx="3943350" cy="448141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ja-JP" altLang="en-US" sz="6000" dirty="0" smtClean="0"/>
              <a:t>奥村圭祐</a:t>
            </a:r>
            <a:endParaRPr kumimoji="1" lang="en-US" altLang="ja-JP" sz="6000" dirty="0" smtClean="0"/>
          </a:p>
          <a:p>
            <a:r>
              <a:rPr kumimoji="1" lang="en-US" altLang="ja-JP" sz="2800" dirty="0" smtClean="0"/>
              <a:t>Keisuke Okumura</a:t>
            </a:r>
          </a:p>
          <a:p>
            <a:endParaRPr lang="en-US" altLang="ja-JP" sz="2800" dirty="0"/>
          </a:p>
          <a:p>
            <a:r>
              <a:rPr lang="ja-JP" altLang="en-US" sz="2800" dirty="0" smtClean="0"/>
              <a:t>東京工業大学</a:t>
            </a:r>
            <a:endParaRPr lang="en-US" altLang="ja-JP" sz="2800" dirty="0" smtClean="0"/>
          </a:p>
          <a:p>
            <a:r>
              <a:rPr kumimoji="1" lang="ja-JP" altLang="en-US" sz="2800" dirty="0" smtClean="0"/>
              <a:t>工学部 情報工学科</a:t>
            </a:r>
            <a:r>
              <a:rPr kumimoji="1" lang="en-US" altLang="ja-JP" sz="2800" dirty="0" smtClean="0"/>
              <a:t>3</a:t>
            </a:r>
            <a:r>
              <a:rPr kumimoji="1" lang="ja-JP" altLang="en-US" sz="2800" dirty="0" smtClean="0"/>
              <a:t>年</a:t>
            </a:r>
            <a:endParaRPr kumimoji="1" lang="en-US" altLang="ja-JP" sz="2800" dirty="0" smtClean="0"/>
          </a:p>
          <a:p>
            <a:endParaRPr lang="en-US" altLang="ja-JP" sz="2800" dirty="0"/>
          </a:p>
          <a:p>
            <a:r>
              <a:rPr lang="en-US" altLang="ja-JP" sz="2800" dirty="0" smtClean="0"/>
              <a:t>     @okkunokkun18</a:t>
            </a:r>
          </a:p>
          <a:p>
            <a:r>
              <a:rPr kumimoji="1" lang="en-US" altLang="ja-JP" sz="2800" dirty="0" smtClean="0"/>
              <a:t>     kei.okumura18</a:t>
            </a:r>
            <a:endParaRPr kumimoji="1" lang="ja-JP" altLang="en-US" sz="2800" dirty="0" smtClean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05" y="4919981"/>
            <a:ext cx="360695" cy="360695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7" y="5356876"/>
            <a:ext cx="360363" cy="36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4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デモ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ja-JP" altLang="en-US" sz="2000" dirty="0" smtClean="0"/>
              <a:t>新規プロジェクト作成</a:t>
            </a:r>
            <a:r>
              <a:rPr lang="en-US" altLang="ja-JP" sz="2000" dirty="0" smtClean="0"/>
              <a:t>-&gt;</a:t>
            </a:r>
            <a:r>
              <a:rPr lang="ja-JP" altLang="en-US" sz="2000" dirty="0" smtClean="0"/>
              <a:t>開発</a:t>
            </a:r>
            <a:r>
              <a:rPr lang="en-US" altLang="ja-JP" sz="2000" dirty="0" smtClean="0"/>
              <a:t>-&gt;</a:t>
            </a:r>
            <a:r>
              <a:rPr lang="ja-JP" altLang="en-US" sz="2000" dirty="0" smtClean="0"/>
              <a:t>実行</a:t>
            </a:r>
            <a:endParaRPr lang="en-US" altLang="ja-JP" sz="2000" dirty="0" smtClean="0"/>
          </a:p>
          <a:p>
            <a:r>
              <a:rPr lang="ja-JP" altLang="en-US" sz="2000" dirty="0" smtClean="0"/>
              <a:t>自動生成されたファイル群の構成の説明</a:t>
            </a:r>
            <a:endParaRPr lang="en-US" altLang="ja-JP" sz="2000" dirty="0" smtClean="0"/>
          </a:p>
          <a:p>
            <a:r>
              <a:rPr lang="ja-JP" altLang="en-US" sz="2000" dirty="0" smtClean="0"/>
              <a:t>「</a:t>
            </a:r>
            <a:r>
              <a:rPr lang="en-US" altLang="ja-JP" sz="2000" dirty="0" smtClean="0"/>
              <a:t>Hello World</a:t>
            </a:r>
            <a:r>
              <a:rPr lang="ja-JP" altLang="en-US" sz="2000" dirty="0" smtClean="0"/>
              <a:t>」の出力</a:t>
            </a:r>
            <a:endParaRPr lang="en-US" altLang="ja-JP" sz="2000" dirty="0" smtClean="0"/>
          </a:p>
          <a:p>
            <a:r>
              <a:rPr lang="ja-JP" altLang="en-US" sz="2000" dirty="0"/>
              <a:t>簡単な</a:t>
            </a:r>
            <a:r>
              <a:rPr lang="en-US" altLang="ja-JP" sz="2000" dirty="0"/>
              <a:t>Get</a:t>
            </a:r>
            <a:r>
              <a:rPr lang="ja-JP" altLang="en-US" sz="2000" dirty="0"/>
              <a:t>リクエストをうけとり、表示される</a:t>
            </a:r>
            <a:r>
              <a:rPr lang="en-US" altLang="ja-JP" sz="2000" dirty="0"/>
              <a:t>html</a:t>
            </a:r>
            <a:r>
              <a:rPr lang="ja-JP" altLang="en-US" sz="2000" dirty="0"/>
              <a:t>を変更するようなプログラムを解説、実行</a:t>
            </a:r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197684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</a:t>
            </a:r>
            <a:r>
              <a:rPr lang="ja-JP" altLang="en-US" dirty="0"/>
              <a:t>①</a:t>
            </a:r>
            <a:endParaRPr kumimoji="1" lang="ja-JP" altLang="en-US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602506" y="1867839"/>
            <a:ext cx="4944854" cy="2262786"/>
            <a:chOff x="602506" y="1477695"/>
            <a:chExt cx="4944854" cy="2262786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506" y="1477695"/>
              <a:ext cx="4944854" cy="2262786"/>
            </a:xfrm>
            <a:prstGeom prst="rect">
              <a:avLst/>
            </a:prstGeom>
          </p:spPr>
        </p:pic>
        <p:sp>
          <p:nvSpPr>
            <p:cNvPr id="6" name="正方形/長方形 5"/>
            <p:cNvSpPr/>
            <p:nvPr/>
          </p:nvSpPr>
          <p:spPr>
            <a:xfrm>
              <a:off x="602506" y="1658112"/>
              <a:ext cx="4774166" cy="390144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" name="グループ化 10"/>
          <p:cNvGrpSpPr/>
          <p:nvPr/>
        </p:nvGrpSpPr>
        <p:grpSpPr>
          <a:xfrm>
            <a:off x="6397253" y="2781567"/>
            <a:ext cx="5244102" cy="3358895"/>
            <a:chOff x="6397253" y="2999232"/>
            <a:chExt cx="5244102" cy="335889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53" y="2999232"/>
              <a:ext cx="5244102" cy="3358895"/>
            </a:xfrm>
            <a:prstGeom prst="rect">
              <a:avLst/>
            </a:prstGeom>
          </p:spPr>
        </p:pic>
        <p:sp>
          <p:nvSpPr>
            <p:cNvPr id="7" name="正方形/長方形 6"/>
            <p:cNvSpPr/>
            <p:nvPr/>
          </p:nvSpPr>
          <p:spPr>
            <a:xfrm>
              <a:off x="6833616" y="5529072"/>
              <a:ext cx="3682982" cy="310896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7583423" y="3938017"/>
              <a:ext cx="2670049" cy="329184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6486144" y="3542653"/>
              <a:ext cx="694944" cy="273735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0565366" y="6144767"/>
              <a:ext cx="651275" cy="201168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4" name="テキスト ボックス 13"/>
          <p:cNvSpPr txBox="1"/>
          <p:nvPr/>
        </p:nvSpPr>
        <p:spPr>
          <a:xfrm>
            <a:off x="1554479" y="1184063"/>
            <a:ext cx="5803393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① </a:t>
            </a:r>
            <a:r>
              <a:rPr lang="ja-JP" altLang="en-US" dirty="0" smtClean="0"/>
              <a:t>「ファイル」→ 「新規</a:t>
            </a:r>
            <a:r>
              <a:rPr lang="ja-JP" altLang="en-US" dirty="0"/>
              <a:t>作成」 → </a:t>
            </a:r>
            <a:r>
              <a:rPr lang="ja-JP" altLang="en-US" dirty="0" smtClean="0"/>
              <a:t>「</a:t>
            </a:r>
            <a:r>
              <a:rPr lang="ja-JP" altLang="en-US" dirty="0"/>
              <a:t>プロジェクト</a:t>
            </a:r>
            <a:r>
              <a:rPr lang="ja-JP" altLang="en-US" dirty="0" smtClean="0"/>
              <a:t>」</a:t>
            </a:r>
            <a:endParaRPr kumimoji="1" lang="ja-JP" altLang="en-US" dirty="0" smtClean="0"/>
          </a:p>
        </p:txBody>
      </p:sp>
      <p:cxnSp>
        <p:nvCxnSpPr>
          <p:cNvPr id="16" name="カギ線コネクタ 15"/>
          <p:cNvCxnSpPr>
            <a:stCxn id="14" idx="1"/>
          </p:cNvCxnSpPr>
          <p:nvPr/>
        </p:nvCxnSpPr>
        <p:spPr>
          <a:xfrm rot="10800000" flipV="1">
            <a:off x="1146049" y="1390096"/>
            <a:ext cx="408431" cy="65816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4143505" y="4564671"/>
            <a:ext cx="2109217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/>
              <a:t>②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Visual C#</a:t>
            </a:r>
            <a:r>
              <a:rPr lang="ja-JP" altLang="en-US" dirty="0" smtClean="0"/>
              <a:t>」</a:t>
            </a:r>
            <a:endParaRPr kumimoji="1" lang="ja-JP" altLang="en-US" dirty="0" smtClean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291072" y="1891758"/>
            <a:ext cx="5803393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/>
              <a:t>③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ASP.NET Web Application (.NET Framework)</a:t>
            </a:r>
            <a:r>
              <a:rPr lang="ja-JP" altLang="en-US" dirty="0" smtClean="0"/>
              <a:t>」</a:t>
            </a:r>
            <a:endParaRPr kumimoji="1" lang="ja-JP" altLang="en-US" dirty="0" smtClean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2645663" y="5615620"/>
            <a:ext cx="3462529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④ プロジェクトの名前を記入</a:t>
            </a: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8456149" y="6359331"/>
            <a:ext cx="2109217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⑤ 「</a:t>
            </a:r>
            <a:r>
              <a:rPr lang="en-US" altLang="ja-JP" dirty="0" smtClean="0"/>
              <a:t>OK</a:t>
            </a:r>
            <a:r>
              <a:rPr lang="ja-JP" altLang="en-US" dirty="0" smtClean="0"/>
              <a:t>」を押す</a:t>
            </a:r>
            <a:endParaRPr kumimoji="1" lang="ja-JP" altLang="en-US" dirty="0" smtClean="0"/>
          </a:p>
        </p:txBody>
      </p:sp>
      <p:cxnSp>
        <p:nvCxnSpPr>
          <p:cNvPr id="22" name="カギ線コネクタ 21"/>
          <p:cNvCxnSpPr>
            <a:endCxn id="9" idx="1"/>
          </p:cNvCxnSpPr>
          <p:nvPr/>
        </p:nvCxnSpPr>
        <p:spPr>
          <a:xfrm rot="5400000" flipH="1" flipV="1">
            <a:off x="5548846" y="3627373"/>
            <a:ext cx="1102815" cy="77178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カギ線コネクタ 25"/>
          <p:cNvCxnSpPr>
            <a:endCxn id="18" idx="2"/>
          </p:cNvCxnSpPr>
          <p:nvPr/>
        </p:nvCxnSpPr>
        <p:spPr>
          <a:xfrm rot="5400000" flipH="1" flipV="1">
            <a:off x="8052576" y="2580159"/>
            <a:ext cx="1416528" cy="863858"/>
          </a:xfrm>
          <a:prstGeom prst="bentConnector3">
            <a:avLst>
              <a:gd name="adj1" fmla="val 7582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9" idx="0"/>
          </p:cNvCxnSpPr>
          <p:nvPr/>
        </p:nvCxnSpPr>
        <p:spPr>
          <a:xfrm rot="5400000" flipH="1" flipV="1">
            <a:off x="5529688" y="4311692"/>
            <a:ext cx="151169" cy="2456688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カギ線コネクタ 35"/>
          <p:cNvCxnSpPr>
            <a:stCxn id="21" idx="3"/>
          </p:cNvCxnSpPr>
          <p:nvPr/>
        </p:nvCxnSpPr>
        <p:spPr>
          <a:xfrm flipV="1">
            <a:off x="10565366" y="6140464"/>
            <a:ext cx="325639" cy="42490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88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新しくプロジェクトを作る②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6" y="1334198"/>
            <a:ext cx="5001227" cy="3896895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19" y="4218432"/>
            <a:ext cx="4972837" cy="2025322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1584960" y="1877568"/>
            <a:ext cx="877824" cy="719328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261104" y="4913376"/>
            <a:ext cx="896112" cy="40843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/>
          <p:cNvSpPr/>
          <p:nvPr/>
        </p:nvSpPr>
        <p:spPr>
          <a:xfrm>
            <a:off x="9099897" y="4407408"/>
            <a:ext cx="896112" cy="40843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137241" y="922132"/>
            <a:ext cx="2628808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⑥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MVC</a:t>
            </a:r>
            <a:r>
              <a:rPr lang="ja-JP" altLang="en-US" dirty="0" smtClean="0"/>
              <a:t>」を選択</a:t>
            </a:r>
            <a:endParaRPr kumimoji="1" lang="ja-JP" altLang="en-US" dirty="0" smtClean="0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180937" y="5774463"/>
            <a:ext cx="2269143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/>
              <a:t>⑦</a:t>
            </a:r>
            <a:r>
              <a:rPr kumimoji="1" lang="ja-JP" altLang="en-US" dirty="0" smtClean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OK</a:t>
            </a:r>
            <a:r>
              <a:rPr lang="ja-JP" altLang="en-US" dirty="0" smtClean="0"/>
              <a:t>」を押す</a:t>
            </a:r>
            <a:endParaRPr kumimoji="1" lang="ja-JP" altLang="en-US" dirty="0" smtClean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552519" y="3076612"/>
            <a:ext cx="3565259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 smtClean="0"/>
              <a:t>⑧ 実行ボタン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緑の三角</a:t>
            </a:r>
            <a:r>
              <a:rPr lang="en-US" altLang="ja-JP" dirty="0" smtClean="0"/>
              <a:t>)</a:t>
            </a:r>
            <a:r>
              <a:rPr lang="ja-JP" altLang="en-US" dirty="0" smtClean="0"/>
              <a:t>を押す</a:t>
            </a:r>
            <a:endParaRPr kumimoji="1" lang="ja-JP" altLang="en-US" dirty="0" smtClean="0"/>
          </a:p>
        </p:txBody>
      </p:sp>
      <p:cxnSp>
        <p:nvCxnSpPr>
          <p:cNvPr id="34" name="カギ線コネクタ 33"/>
          <p:cNvCxnSpPr>
            <a:stCxn id="31" idx="1"/>
            <a:endCxn id="27" idx="0"/>
          </p:cNvCxnSpPr>
          <p:nvPr/>
        </p:nvCxnSpPr>
        <p:spPr>
          <a:xfrm rot="10800000" flipV="1">
            <a:off x="2023873" y="1128164"/>
            <a:ext cx="4113369" cy="74940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カギ線コネクタ 34"/>
          <p:cNvCxnSpPr>
            <a:stCxn id="28" idx="2"/>
            <a:endCxn id="32" idx="0"/>
          </p:cNvCxnSpPr>
          <p:nvPr/>
        </p:nvCxnSpPr>
        <p:spPr>
          <a:xfrm rot="5400000">
            <a:off x="3786008" y="4851310"/>
            <a:ext cx="452655" cy="139365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カギ線コネクタ 37"/>
          <p:cNvCxnSpPr>
            <a:stCxn id="33" idx="2"/>
            <a:endCxn id="29" idx="0"/>
          </p:cNvCxnSpPr>
          <p:nvPr/>
        </p:nvCxnSpPr>
        <p:spPr>
          <a:xfrm rot="16200000" flipH="1">
            <a:off x="8482186" y="3341641"/>
            <a:ext cx="918730" cy="121280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新しくプロジェクトを作る③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74" y="1133245"/>
            <a:ext cx="6086912" cy="4804259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5050458" y="6170971"/>
            <a:ext cx="2269143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dirty="0" smtClean="0"/>
              <a:t>ビルドに成功！！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024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フォルダ構成について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369" y="1286972"/>
            <a:ext cx="4689379" cy="496934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698840" y="3621408"/>
            <a:ext cx="897543" cy="300470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731596" y="2851444"/>
            <a:ext cx="1006521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dirty="0" smtClean="0"/>
              <a:t>Model</a:t>
            </a:r>
            <a:endParaRPr kumimoji="1" lang="ja-JP" altLang="en-US" dirty="0" smtClean="0"/>
          </a:p>
        </p:txBody>
      </p:sp>
      <p:cxnSp>
        <p:nvCxnSpPr>
          <p:cNvPr id="8" name="カギ線コネクタ 7"/>
          <p:cNvCxnSpPr>
            <a:stCxn id="7" idx="1"/>
            <a:endCxn id="6" idx="3"/>
          </p:cNvCxnSpPr>
          <p:nvPr/>
        </p:nvCxnSpPr>
        <p:spPr>
          <a:xfrm rot="10800000" flipV="1">
            <a:off x="4596384" y="3057477"/>
            <a:ext cx="3135213" cy="714166"/>
          </a:xfrm>
          <a:prstGeom prst="bentConnector3">
            <a:avLst>
              <a:gd name="adj1" fmla="val 50000"/>
            </a:avLst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3698840" y="3144406"/>
            <a:ext cx="1043849" cy="263093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7829132" y="2370140"/>
            <a:ext cx="1473364" cy="36080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ja-JP" dirty="0" smtClean="0"/>
              <a:t>Controller</a:t>
            </a:r>
            <a:endParaRPr kumimoji="1" lang="ja-JP" altLang="en-US" dirty="0" smtClean="0"/>
          </a:p>
        </p:txBody>
      </p:sp>
      <p:cxnSp>
        <p:nvCxnSpPr>
          <p:cNvPr id="22" name="カギ線コネクタ 21"/>
          <p:cNvCxnSpPr>
            <a:stCxn id="21" idx="1"/>
            <a:endCxn id="20" idx="3"/>
          </p:cNvCxnSpPr>
          <p:nvPr/>
        </p:nvCxnSpPr>
        <p:spPr>
          <a:xfrm rot="10800000" flipV="1">
            <a:off x="4742690" y="2550543"/>
            <a:ext cx="3086443" cy="725409"/>
          </a:xfrm>
          <a:prstGeom prst="bentConnector3">
            <a:avLst>
              <a:gd name="adj1" fmla="val 66591"/>
            </a:avLst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正方形/長方形 29"/>
          <p:cNvSpPr/>
          <p:nvPr/>
        </p:nvSpPr>
        <p:spPr>
          <a:xfrm>
            <a:off x="3698840" y="4126674"/>
            <a:ext cx="897543" cy="300470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7829132" y="3358378"/>
            <a:ext cx="1006521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 altLang="ja-JP" dirty="0" smtClean="0"/>
              <a:t>View</a:t>
            </a:r>
            <a:endParaRPr kumimoji="1" lang="ja-JP" altLang="en-US" dirty="0" smtClean="0"/>
          </a:p>
        </p:txBody>
      </p:sp>
      <p:cxnSp>
        <p:nvCxnSpPr>
          <p:cNvPr id="32" name="カギ線コネクタ 31"/>
          <p:cNvCxnSpPr>
            <a:stCxn id="31" idx="1"/>
            <a:endCxn id="30" idx="3"/>
          </p:cNvCxnSpPr>
          <p:nvPr/>
        </p:nvCxnSpPr>
        <p:spPr>
          <a:xfrm rot="10800000" flipV="1">
            <a:off x="4596384" y="3564411"/>
            <a:ext cx="3232749" cy="712498"/>
          </a:xfrm>
          <a:prstGeom prst="bentConnector3">
            <a:avLst>
              <a:gd name="adj1" fmla="val 37554"/>
            </a:avLst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6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Controller</a:t>
            </a:r>
            <a:r>
              <a:rPr kumimoji="1" lang="ja-JP" altLang="en-US" dirty="0" smtClean="0"/>
              <a:t>の追加</a:t>
            </a:r>
            <a:r>
              <a:rPr lang="ja-JP" altLang="en-US" dirty="0" smtClean="0"/>
              <a:t>①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73" y="1752976"/>
            <a:ext cx="9231013" cy="2791215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1822352" y="3975963"/>
            <a:ext cx="1532363" cy="40843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68173" y="4973666"/>
            <a:ext cx="8602291" cy="5200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dirty="0" smtClean="0"/>
              <a:t>①</a:t>
            </a:r>
            <a:r>
              <a:rPr kumimoji="1" lang="en-US" altLang="ja-JP" dirty="0" smtClean="0"/>
              <a:t>Controllers</a:t>
            </a:r>
            <a:r>
              <a:rPr kumimoji="1" lang="ja-JP" altLang="en-US" dirty="0" smtClean="0"/>
              <a:t>の上で右クリック後、「追加」</a:t>
            </a:r>
            <a:r>
              <a:rPr kumimoji="1" lang="en-US" altLang="ja-JP" dirty="0" smtClean="0"/>
              <a:t>-&gt; </a:t>
            </a:r>
            <a:r>
              <a:rPr kumimoji="1" lang="ja-JP" altLang="en-US" dirty="0" smtClean="0"/>
              <a:t>「コントローラー」を選択</a:t>
            </a:r>
            <a:endParaRPr kumimoji="1" lang="en-US" altLang="ja-JP" dirty="0" smtClean="0"/>
          </a:p>
        </p:txBody>
      </p:sp>
      <p:sp>
        <p:nvSpPr>
          <p:cNvPr id="10" name="正方形/長方形 9"/>
          <p:cNvSpPr/>
          <p:nvPr/>
        </p:nvSpPr>
        <p:spPr>
          <a:xfrm>
            <a:off x="5046057" y="3975963"/>
            <a:ext cx="1379127" cy="303429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8630504" y="2944367"/>
            <a:ext cx="2366679" cy="310897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006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Controller </a:t>
            </a:r>
            <a:r>
              <a:rPr kumimoji="1" lang="ja-JP" altLang="en-US" dirty="0" smtClean="0"/>
              <a:t>の追加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grpSp>
        <p:nvGrpSpPr>
          <p:cNvPr id="8" name="グループ化 7"/>
          <p:cNvGrpSpPr/>
          <p:nvPr/>
        </p:nvGrpSpPr>
        <p:grpSpPr>
          <a:xfrm>
            <a:off x="370858" y="1932934"/>
            <a:ext cx="5541030" cy="3884889"/>
            <a:chOff x="419626" y="2249926"/>
            <a:chExt cx="5541030" cy="3884889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626" y="2249926"/>
              <a:ext cx="5541030" cy="3860505"/>
            </a:xfrm>
            <a:prstGeom prst="rect">
              <a:avLst/>
            </a:prstGeom>
          </p:spPr>
        </p:pic>
        <p:sp>
          <p:nvSpPr>
            <p:cNvPr id="12" name="正方形/長方形 11"/>
            <p:cNvSpPr/>
            <p:nvPr/>
          </p:nvSpPr>
          <p:spPr>
            <a:xfrm>
              <a:off x="1657778" y="3049371"/>
              <a:ext cx="2877646" cy="408432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833794" y="5812035"/>
              <a:ext cx="689182" cy="322780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6723308" y="2898342"/>
            <a:ext cx="4932243" cy="1028604"/>
            <a:chOff x="6808652" y="2640430"/>
            <a:chExt cx="4932243" cy="1028604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8652" y="2640430"/>
              <a:ext cx="4932243" cy="1028604"/>
            </a:xfrm>
            <a:prstGeom prst="rect">
              <a:avLst/>
            </a:prstGeom>
          </p:spPr>
        </p:pic>
        <p:sp>
          <p:nvSpPr>
            <p:cNvPr id="14" name="正方形/長方形 13"/>
            <p:cNvSpPr/>
            <p:nvPr/>
          </p:nvSpPr>
          <p:spPr>
            <a:xfrm>
              <a:off x="7854238" y="2936595"/>
              <a:ext cx="1545794" cy="379629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10000443" y="3268069"/>
              <a:ext cx="1012270" cy="364389"/>
            </a:xfrm>
            <a:prstGeom prst="rect">
              <a:avLst/>
            </a:prstGeom>
            <a:noFill/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1124828" y="1239252"/>
            <a:ext cx="5117476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dirty="0"/>
              <a:t>②</a:t>
            </a:r>
            <a:r>
              <a:rPr lang="ja-JP" altLang="en-US" dirty="0" smtClean="0"/>
              <a:t> 「</a:t>
            </a:r>
            <a:r>
              <a:rPr lang="en-US" altLang="ja-JP" dirty="0" smtClean="0"/>
              <a:t>MVC5</a:t>
            </a:r>
            <a:r>
              <a:rPr lang="ja-JP" altLang="en-US" dirty="0"/>
              <a:t> </a:t>
            </a:r>
            <a:r>
              <a:rPr lang="ja-JP" altLang="en-US" dirty="0" smtClean="0"/>
              <a:t>コントローラー・空」を選択</a:t>
            </a:r>
            <a:endParaRPr kumimoji="1" lang="ja-JP" altLang="en-US" dirty="0" smtClean="0"/>
          </a:p>
        </p:txBody>
      </p:sp>
      <p:cxnSp>
        <p:nvCxnSpPr>
          <p:cNvPr id="17" name="カギ線コネクタ 16"/>
          <p:cNvCxnSpPr>
            <a:stCxn id="16" idx="2"/>
            <a:endCxn id="12" idx="0"/>
          </p:cNvCxnSpPr>
          <p:nvPr/>
        </p:nvCxnSpPr>
        <p:spPr>
          <a:xfrm rot="5400000">
            <a:off x="2825170" y="1873982"/>
            <a:ext cx="1081061" cy="635733"/>
          </a:xfrm>
          <a:prstGeom prst="bentConnector3">
            <a:avLst>
              <a:gd name="adj1" fmla="val 18422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テキスト ボックス 23"/>
          <p:cNvSpPr txBox="1"/>
          <p:nvPr/>
        </p:nvSpPr>
        <p:spPr>
          <a:xfrm>
            <a:off x="2327440" y="6380528"/>
            <a:ext cx="2159216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dirty="0" smtClean="0"/>
              <a:t>③「追加」を押す</a:t>
            </a:r>
            <a:endParaRPr kumimoji="1" lang="ja-JP" altLang="en-US" dirty="0" smtClean="0"/>
          </a:p>
        </p:txBody>
      </p:sp>
      <p:cxnSp>
        <p:nvCxnSpPr>
          <p:cNvPr id="25" name="カギ線コネクタ 24"/>
          <p:cNvCxnSpPr>
            <a:stCxn id="24" idx="0"/>
            <a:endCxn id="13" idx="2"/>
          </p:cNvCxnSpPr>
          <p:nvPr/>
        </p:nvCxnSpPr>
        <p:spPr>
          <a:xfrm rot="5400000" flipH="1" flipV="1">
            <a:off x="3986980" y="5237892"/>
            <a:ext cx="562705" cy="17225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7362111" y="1754347"/>
            <a:ext cx="3086434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ja-JP" altLang="en-US" dirty="0" smtClean="0"/>
              <a:t>④ </a:t>
            </a:r>
            <a:r>
              <a:rPr lang="en-US" altLang="ja-JP" dirty="0" err="1" smtClean="0"/>
              <a:t>X</a:t>
            </a:r>
            <a:r>
              <a:rPr kumimoji="1" lang="en-US" altLang="ja-JP" dirty="0" err="1" smtClean="0"/>
              <a:t>xxxController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を記入</a:t>
            </a:r>
          </a:p>
        </p:txBody>
      </p:sp>
      <p:cxnSp>
        <p:nvCxnSpPr>
          <p:cNvPr id="33" name="カギ線コネクタ 32"/>
          <p:cNvCxnSpPr>
            <a:stCxn id="32" idx="2"/>
          </p:cNvCxnSpPr>
          <p:nvPr/>
        </p:nvCxnSpPr>
        <p:spPr>
          <a:xfrm rot="5400000">
            <a:off x="8196089" y="2431572"/>
            <a:ext cx="974398" cy="44408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6883286" y="5071872"/>
            <a:ext cx="3565259" cy="4231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dirty="0" smtClean="0"/>
              <a:t>⑤「追加を押す」</a:t>
            </a:r>
          </a:p>
        </p:txBody>
      </p:sp>
      <p:cxnSp>
        <p:nvCxnSpPr>
          <p:cNvPr id="37" name="カギ線コネクタ 36"/>
          <p:cNvCxnSpPr>
            <a:stCxn id="36" idx="0"/>
            <a:endCxn id="15" idx="2"/>
          </p:cNvCxnSpPr>
          <p:nvPr/>
        </p:nvCxnSpPr>
        <p:spPr>
          <a:xfrm rot="5400000" flipH="1" flipV="1">
            <a:off x="8952824" y="3603462"/>
            <a:ext cx="1181502" cy="1755318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26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Hello World </a:t>
            </a:r>
            <a:r>
              <a:rPr kumimoji="1" lang="ja-JP" altLang="en-US" dirty="0" smtClean="0"/>
              <a:t>の出力①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2" y="1225379"/>
            <a:ext cx="5733104" cy="2193967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349" y="3182112"/>
            <a:ext cx="6318286" cy="3362613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6662747" y="1462896"/>
            <a:ext cx="3773605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en-US" altLang="ja-JP" dirty="0" smtClean="0"/>
              <a:t>Controllers</a:t>
            </a:r>
            <a:r>
              <a:rPr kumimoji="1" lang="ja-JP" altLang="en-US" dirty="0" smtClean="0"/>
              <a:t>の中に先ほど作成したファイルがあるので、編集する</a:t>
            </a:r>
          </a:p>
        </p:txBody>
      </p:sp>
      <p:cxnSp>
        <p:nvCxnSpPr>
          <p:cNvPr id="13" name="カギ線コネクタ 12"/>
          <p:cNvCxnSpPr>
            <a:stCxn id="12" idx="2"/>
          </p:cNvCxnSpPr>
          <p:nvPr/>
        </p:nvCxnSpPr>
        <p:spPr>
          <a:xfrm rot="5400000">
            <a:off x="6954859" y="930759"/>
            <a:ext cx="650488" cy="2538894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4346096" y="2161946"/>
            <a:ext cx="1664560" cy="556560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正方形/長方形 16"/>
          <p:cNvSpPr/>
          <p:nvPr/>
        </p:nvSpPr>
        <p:spPr>
          <a:xfrm>
            <a:off x="6921564" y="5301386"/>
            <a:ext cx="2771075" cy="441046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68222" y="4679878"/>
            <a:ext cx="4718178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dirty="0"/>
              <a:t>「</a:t>
            </a:r>
            <a:r>
              <a:rPr kumimoji="1" lang="en-US" altLang="ja-JP" dirty="0" smtClean="0"/>
              <a:t>Return Content(“Hello World”);</a:t>
            </a:r>
            <a:r>
              <a:rPr kumimoji="1" lang="ja-JP" altLang="en-US" dirty="0" smtClean="0"/>
              <a:t>」に変更</a:t>
            </a:r>
          </a:p>
        </p:txBody>
      </p:sp>
      <p:cxnSp>
        <p:nvCxnSpPr>
          <p:cNvPr id="19" name="カギ線コネクタ 18"/>
          <p:cNvCxnSpPr>
            <a:stCxn id="18" idx="2"/>
            <a:endCxn id="17" idx="1"/>
          </p:cNvCxnSpPr>
          <p:nvPr/>
        </p:nvCxnSpPr>
        <p:spPr>
          <a:xfrm rot="16200000" flipH="1">
            <a:off x="4809455" y="3409799"/>
            <a:ext cx="429965" cy="3794253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88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Hello World </a:t>
            </a:r>
            <a:r>
              <a:rPr kumimoji="1" lang="ja-JP" altLang="en-US" dirty="0" smtClean="0"/>
              <a:t>の出力②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47" y="2476585"/>
            <a:ext cx="7904691" cy="304321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1746619" y="1424503"/>
            <a:ext cx="8360548" cy="9309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dirty="0" smtClean="0"/>
              <a:t>/</a:t>
            </a:r>
            <a:r>
              <a:rPr lang="ja-JP" altLang="en-US" dirty="0" smtClean="0"/>
              <a:t>コントローラー名 にアクセスして</a:t>
            </a:r>
            <a:r>
              <a:rPr lang="en-US" altLang="ja-JP" dirty="0" smtClean="0"/>
              <a:t>Hello World</a:t>
            </a:r>
            <a:r>
              <a:rPr lang="ja-JP" altLang="en-US" dirty="0" smtClean="0"/>
              <a:t>が出力されれば</a:t>
            </a:r>
            <a:r>
              <a:rPr lang="en-US" altLang="ja-JP" dirty="0" smtClean="0"/>
              <a:t>OK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8151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ファイルを出力してみる①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62" y="1208271"/>
            <a:ext cx="6225014" cy="5270422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2269908" y="4673498"/>
            <a:ext cx="3472523" cy="111770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559166" y="4467465"/>
            <a:ext cx="2133474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dirty="0" smtClean="0"/>
              <a:t>この部分を追加</a:t>
            </a:r>
            <a:endParaRPr kumimoji="1" lang="ja-JP" altLang="en-US" dirty="0" smtClean="0"/>
          </a:p>
        </p:txBody>
      </p:sp>
      <p:cxnSp>
        <p:nvCxnSpPr>
          <p:cNvPr id="8" name="カギ線コネクタ 7"/>
          <p:cNvCxnSpPr>
            <a:stCxn id="7" idx="2"/>
            <a:endCxn id="6" idx="3"/>
          </p:cNvCxnSpPr>
          <p:nvPr/>
        </p:nvCxnSpPr>
        <p:spPr>
          <a:xfrm rot="5400000">
            <a:off x="7007758" y="3614204"/>
            <a:ext cx="352818" cy="28834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016000"/>
            <a:ext cx="10972800" cy="5346700"/>
          </a:xfrm>
        </p:spPr>
        <p:txBody>
          <a:bodyPr>
            <a:normAutofit lnSpcReduction="1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smtClean="0"/>
              <a:t>ASP.NET </a:t>
            </a:r>
            <a:r>
              <a:rPr lang="ja-JP" altLang="en-US" sz="2000" dirty="0" smtClean="0"/>
              <a:t>について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</a:t>
            </a:r>
            <a:r>
              <a:rPr lang="ja-JP" altLang="en-US" sz="2000" dirty="0" smtClean="0"/>
              <a:t>環境、本番環境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ASP.NET </a:t>
            </a:r>
            <a:r>
              <a:rPr lang="ja-JP" altLang="en-US" sz="2000" dirty="0" smtClean="0"/>
              <a:t>を使用するメリット・デメリット</a:t>
            </a:r>
            <a:endParaRPr lang="en-US" altLang="ja-JP" sz="2000" dirty="0" smtClean="0"/>
          </a:p>
          <a:p>
            <a:r>
              <a:rPr lang="ja-JP" altLang="en-US" sz="2400" dirty="0" smtClean="0"/>
              <a:t>開発</a:t>
            </a:r>
            <a:r>
              <a:rPr lang="ja-JP" altLang="en-US" sz="2400" dirty="0"/>
              <a:t>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開発環境構築方法</a:t>
            </a:r>
            <a:endParaRPr lang="en-US" altLang="ja-JP" sz="2000" dirty="0"/>
          </a:p>
          <a:p>
            <a:pPr lvl="1"/>
            <a:r>
              <a:rPr lang="ja-JP" altLang="en-US" sz="2000" dirty="0"/>
              <a:t>新しくプロジェクトを</a:t>
            </a:r>
            <a:r>
              <a:rPr lang="ja-JP" altLang="en-US" sz="2000" dirty="0" smtClean="0"/>
              <a:t>作る → 実行方法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デモ 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ブログっぽいものを作成</a:t>
            </a:r>
            <a:r>
              <a:rPr lang="en-US" altLang="ja-JP" sz="2000" dirty="0" smtClean="0"/>
              <a:t>)</a:t>
            </a:r>
            <a:endParaRPr lang="en-US" altLang="ja-JP" sz="2000" dirty="0"/>
          </a:p>
          <a:p>
            <a:r>
              <a:rPr lang="ja-JP" altLang="en-US" sz="2400" dirty="0"/>
              <a:t>さらに学ぶに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1900" dirty="0" smtClean="0"/>
              <a:t>公式サイトの見方</a:t>
            </a:r>
            <a:endParaRPr lang="en-US" altLang="ja-JP" sz="1900" dirty="0"/>
          </a:p>
          <a:p>
            <a:pPr lvl="1"/>
            <a:r>
              <a:rPr lang="ja-JP" altLang="en-US" sz="2000" dirty="0"/>
              <a:t>見るべき入門サイト、情報源</a:t>
            </a:r>
            <a:endParaRPr lang="en-US" altLang="ja-JP" sz="2000" dirty="0"/>
          </a:p>
          <a:p>
            <a:pPr lvl="1"/>
            <a:r>
              <a:rPr lang="ja-JP" altLang="en-US" sz="2000" dirty="0"/>
              <a:t>ユーザーコミュニティ</a:t>
            </a:r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050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ファイルを出力してみる②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21" y="1399323"/>
            <a:ext cx="10058400" cy="377414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8132064" y="4495009"/>
            <a:ext cx="2609088" cy="44275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793377" y="2196817"/>
            <a:ext cx="2609088" cy="44275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1237488" y="2196817"/>
            <a:ext cx="2609088" cy="442752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237488" y="5450930"/>
            <a:ext cx="9394771" cy="5200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Views</a:t>
            </a:r>
            <a:r>
              <a:rPr kumimoji="1" lang="ja-JP" altLang="en-US" dirty="0" smtClean="0"/>
              <a:t>＞コントローラー名」の上で右クリック後、「追加」</a:t>
            </a:r>
            <a:r>
              <a:rPr kumimoji="1" lang="en-US" altLang="ja-JP" dirty="0" smtClean="0"/>
              <a:t>-&gt; </a:t>
            </a:r>
            <a:r>
              <a:rPr kumimoji="1" lang="ja-JP" altLang="en-US" dirty="0" smtClean="0"/>
              <a:t>「ビュー」を選択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66183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ファイルを出力してみる③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3" y="2183778"/>
            <a:ext cx="5553850" cy="3448531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883051" y="2531262"/>
            <a:ext cx="4184002" cy="398374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正方形/長方形 9"/>
          <p:cNvSpPr/>
          <p:nvPr/>
        </p:nvSpPr>
        <p:spPr>
          <a:xfrm>
            <a:off x="4183037" y="5156821"/>
            <a:ext cx="1143852" cy="475488"/>
          </a:xfrm>
          <a:prstGeom prst="rect">
            <a:avLst/>
          </a:prstGeom>
          <a:noFill/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260152" y="1239857"/>
            <a:ext cx="4236148" cy="3222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dirty="0" smtClean="0"/>
              <a:t>名前を追加した関数名と同じにする</a:t>
            </a:r>
            <a:endParaRPr kumimoji="1" lang="ja-JP" altLang="en-US" dirty="0" smtClean="0"/>
          </a:p>
        </p:txBody>
      </p:sp>
      <p:cxnSp>
        <p:nvCxnSpPr>
          <p:cNvPr id="13" name="カギ線コネクタ 12"/>
          <p:cNvCxnSpPr>
            <a:stCxn id="12" idx="2"/>
            <a:endCxn id="9" idx="0"/>
          </p:cNvCxnSpPr>
          <p:nvPr/>
        </p:nvCxnSpPr>
        <p:spPr>
          <a:xfrm rot="5400000">
            <a:off x="4692058" y="845094"/>
            <a:ext cx="969162" cy="2403174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58" y="3760710"/>
            <a:ext cx="5168129" cy="220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HTML</a:t>
            </a:r>
            <a:r>
              <a:rPr kumimoji="1" lang="ja-JP" altLang="en-US" dirty="0" smtClean="0"/>
              <a:t>ファイルを出力してみる④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25" y="2355427"/>
            <a:ext cx="7018736" cy="3737858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1746619" y="1424503"/>
            <a:ext cx="8360548" cy="9309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dirty="0" smtClean="0"/>
              <a:t>/</a:t>
            </a:r>
            <a:r>
              <a:rPr lang="ja-JP" altLang="en-US" dirty="0" smtClean="0"/>
              <a:t>コントローラー名</a:t>
            </a:r>
            <a:r>
              <a:rPr lang="en-US" altLang="ja-JP" dirty="0" smtClean="0"/>
              <a:t>/</a:t>
            </a:r>
            <a:r>
              <a:rPr lang="ja-JP" altLang="en-US" dirty="0" smtClean="0"/>
              <a:t>関数名 にアクセスして</a:t>
            </a:r>
            <a:r>
              <a:rPr lang="en-US" altLang="ja-JP" dirty="0" smtClean="0"/>
              <a:t>HTML</a:t>
            </a:r>
            <a:r>
              <a:rPr lang="ja-JP" altLang="en-US" dirty="0" smtClean="0"/>
              <a:t>が出力されていれば</a:t>
            </a:r>
            <a:r>
              <a:rPr lang="en-US" altLang="ja-JP" dirty="0" smtClean="0"/>
              <a:t>OK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88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公式サイトの活用、コミュニティの紹介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30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公式サイトの見方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 txBox="1">
            <a:spLocks/>
          </p:cNvSpPr>
          <p:nvPr/>
        </p:nvSpPr>
        <p:spPr>
          <a:xfrm>
            <a:off x="609600" y="1220842"/>
            <a:ext cx="10972800" cy="4905324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000" dirty="0">
                <a:hlinkClick r:id="rId2"/>
              </a:rPr>
              <a:t>http://</a:t>
            </a:r>
            <a:r>
              <a:rPr lang="en-US" altLang="ja-JP" sz="2000" dirty="0" smtClean="0">
                <a:hlinkClick r:id="rId2"/>
              </a:rPr>
              <a:t>www.asp.net/mvc</a:t>
            </a:r>
            <a:r>
              <a:rPr lang="ja-JP" altLang="en-US" sz="2000" dirty="0"/>
              <a:t> </a:t>
            </a:r>
            <a:r>
              <a:rPr lang="en-US" altLang="ja-JP" sz="2000" dirty="0" smtClean="0"/>
              <a:t>(</a:t>
            </a:r>
            <a:r>
              <a:rPr lang="ja-JP" altLang="en-US" sz="2000" dirty="0" smtClean="0"/>
              <a:t>公式サイト</a:t>
            </a:r>
            <a:r>
              <a:rPr lang="en-US" altLang="ja-JP" sz="2000" dirty="0" smtClean="0"/>
              <a:t>, </a:t>
            </a:r>
            <a:r>
              <a:rPr lang="ja-JP" altLang="en-US" sz="2000" dirty="0" smtClean="0"/>
              <a:t>英語</a:t>
            </a:r>
            <a:r>
              <a:rPr lang="en-US" altLang="ja-JP" sz="2000" dirty="0" smtClean="0"/>
              <a:t>)</a:t>
            </a:r>
          </a:p>
          <a:p>
            <a:pPr marL="0" indent="0">
              <a:buNone/>
            </a:pPr>
            <a:endParaRPr lang="ja-JP" altLang="en-US" sz="20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718"/>
            <a:ext cx="4585380" cy="2607446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77" y="2339123"/>
            <a:ext cx="4370622" cy="335030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19" y="3980082"/>
            <a:ext cx="3566157" cy="2069071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2859913" y="6157574"/>
            <a:ext cx="2639568" cy="4120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dirty="0" smtClean="0"/>
              <a:t>ビデオもかなりある！</a:t>
            </a:r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6388100" y="1220842"/>
            <a:ext cx="5384800" cy="543720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000" dirty="0" smtClean="0"/>
              <a:t>プロジェクト</a:t>
            </a:r>
            <a:r>
              <a:rPr lang="ja-JP" altLang="en-US" sz="2000" dirty="0"/>
              <a:t>の</a:t>
            </a:r>
            <a:r>
              <a:rPr lang="ja-JP" altLang="en-US" sz="2000" dirty="0" smtClean="0"/>
              <a:t>新規</a:t>
            </a:r>
            <a:r>
              <a:rPr lang="ja-JP" altLang="en-US" sz="2000" dirty="0"/>
              <a:t>作成、基本的な</a:t>
            </a:r>
            <a:r>
              <a:rPr lang="en-US" altLang="ja-JP" sz="2000" dirty="0"/>
              <a:t>HTML Form</a:t>
            </a:r>
            <a:r>
              <a:rPr lang="ja-JP" altLang="en-US" sz="2000" dirty="0"/>
              <a:t>による</a:t>
            </a:r>
            <a:r>
              <a:rPr lang="en-US" altLang="ja-JP" sz="2000" dirty="0"/>
              <a:t>Http Request</a:t>
            </a:r>
            <a:r>
              <a:rPr lang="ja-JP" altLang="en-US" sz="2000" dirty="0"/>
              <a:t>の処理ができるように</a:t>
            </a:r>
            <a:r>
              <a:rPr lang="ja-JP" altLang="en-US" sz="2000" dirty="0" smtClean="0"/>
              <a:t>なる</a:t>
            </a:r>
            <a:endParaRPr lang="en-US" altLang="ja-JP" sz="2000" dirty="0" smtClean="0"/>
          </a:p>
          <a:p>
            <a:pPr marL="0" indent="0">
              <a:buNone/>
            </a:pPr>
            <a:endParaRPr lang="en-US" altLang="ja-JP" sz="2000" dirty="0" smtClean="0"/>
          </a:p>
          <a:p>
            <a:r>
              <a:rPr lang="ja-JP" altLang="en-US" sz="2000" dirty="0"/>
              <a:t>公式サイトのチュートリアルを一通りやって、</a:t>
            </a:r>
            <a:r>
              <a:rPr lang="en-US" altLang="ja-JP" sz="2000" dirty="0"/>
              <a:t>MVC</a:t>
            </a:r>
            <a:r>
              <a:rPr lang="ja-JP" altLang="en-US" sz="2000" dirty="0"/>
              <a:t>パターンで</a:t>
            </a:r>
            <a:r>
              <a:rPr lang="en-US" altLang="ja-JP" sz="2000" dirty="0"/>
              <a:t>SQL Server</a:t>
            </a:r>
            <a:r>
              <a:rPr lang="ja-JP" altLang="en-US" sz="2000" dirty="0"/>
              <a:t>とのデータのやり取りができるように</a:t>
            </a:r>
            <a:r>
              <a:rPr lang="ja-JP" altLang="en-US" sz="2000" dirty="0" smtClean="0"/>
              <a:t>なる</a:t>
            </a:r>
            <a:r>
              <a:rPr lang="en-US" altLang="ja-JP" sz="2000" dirty="0"/>
              <a:t> </a:t>
            </a:r>
            <a:r>
              <a:rPr lang="en-US" altLang="ja-JP" sz="1200" dirty="0"/>
              <a:t>(</a:t>
            </a:r>
            <a:r>
              <a:rPr lang="en-US" altLang="ja-JP" sz="1200" dirty="0">
                <a:hlinkClick r:id="rId6"/>
              </a:rPr>
              <a:t>http://</a:t>
            </a:r>
            <a:r>
              <a:rPr lang="en-US" altLang="ja-JP" sz="1200" dirty="0" smtClean="0">
                <a:hlinkClick r:id="rId6"/>
              </a:rPr>
              <a:t>www.asp.net/mvc/overview/getting-started/introduction/getting-started</a:t>
            </a:r>
            <a:r>
              <a:rPr lang="en-US" altLang="ja-JP" sz="1200" dirty="0" smtClean="0"/>
              <a:t>)</a:t>
            </a:r>
          </a:p>
          <a:p>
            <a:pPr marL="0" indent="0">
              <a:buNone/>
            </a:pPr>
            <a:endParaRPr lang="en-US" altLang="ja-JP" sz="2000" dirty="0" smtClean="0"/>
          </a:p>
          <a:p>
            <a:r>
              <a:rPr lang="ja-JP" altLang="en-US" sz="2000" dirty="0" smtClean="0"/>
              <a:t>公式</a:t>
            </a:r>
            <a:r>
              <a:rPr lang="ja-JP" altLang="en-US" sz="2000" dirty="0"/>
              <a:t>サイトでその他の</a:t>
            </a:r>
            <a:r>
              <a:rPr lang="ja-JP" altLang="en-US" sz="2000" dirty="0" smtClean="0"/>
              <a:t>パターン</a:t>
            </a:r>
            <a:r>
              <a:rPr lang="ja-JP" altLang="en-US" sz="2000" dirty="0"/>
              <a:t>を</a:t>
            </a:r>
            <a:r>
              <a:rPr lang="ja-JP" altLang="en-US" sz="2000" dirty="0" smtClean="0"/>
              <a:t>学ぶ</a:t>
            </a:r>
            <a:endParaRPr lang="en-US" altLang="ja-JP" sz="2000" dirty="0" smtClean="0"/>
          </a:p>
          <a:p>
            <a:pPr lvl="1"/>
            <a:r>
              <a:rPr lang="en-US" altLang="ja-JP" sz="1467" dirty="0" smtClean="0"/>
              <a:t>Web API </a:t>
            </a:r>
            <a:r>
              <a:rPr lang="en-US" altLang="ja-JP" sz="1200" dirty="0"/>
              <a:t>(</a:t>
            </a:r>
            <a:r>
              <a:rPr lang="en-US" altLang="ja-JP" sz="1200" dirty="0">
                <a:hlinkClick r:id="rId7"/>
              </a:rPr>
              <a:t>http://</a:t>
            </a:r>
            <a:r>
              <a:rPr lang="en-US" altLang="ja-JP" sz="1200" dirty="0" smtClean="0">
                <a:hlinkClick r:id="rId7"/>
              </a:rPr>
              <a:t>www.asp.net/web-api/overview/getting-started-with-aspnet-web-api/tutorial-your-first-web-api</a:t>
            </a:r>
            <a:r>
              <a:rPr lang="en-US" altLang="ja-JP" sz="1200" dirty="0" smtClean="0"/>
              <a:t>)</a:t>
            </a:r>
          </a:p>
          <a:p>
            <a:pPr lvl="1"/>
            <a:r>
              <a:rPr lang="en-US" altLang="ja-JP" sz="1467" dirty="0" smtClean="0"/>
              <a:t>Single Page </a:t>
            </a:r>
            <a:r>
              <a:rPr lang="en-US" altLang="ja-JP" sz="1467" dirty="0"/>
              <a:t>Application </a:t>
            </a:r>
            <a:r>
              <a:rPr lang="en-US" altLang="ja-JP" sz="1200" dirty="0"/>
              <a:t>(</a:t>
            </a:r>
            <a:r>
              <a:rPr lang="en-US" altLang="ja-JP" sz="1200" dirty="0">
                <a:hlinkClick r:id="rId8"/>
              </a:rPr>
              <a:t>http://</a:t>
            </a:r>
            <a:r>
              <a:rPr lang="en-US" altLang="ja-JP" sz="1200" dirty="0" smtClean="0">
                <a:hlinkClick r:id="rId8"/>
              </a:rPr>
              <a:t>www.asp.net/single-page-application/overview/introduction/knockoutjs-template</a:t>
            </a:r>
            <a:r>
              <a:rPr lang="en-US" altLang="ja-JP" sz="12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0203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見るべき入門サイト、情報源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6" y="1513397"/>
            <a:ext cx="5179948" cy="2912299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602506" y="4635748"/>
            <a:ext cx="5091158" cy="4998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ja-JP" sz="1000" dirty="0"/>
              <a:t>http://www.asp.net/mvc/overview/getting-started/introduction/getting-started</a:t>
            </a:r>
            <a:endParaRPr kumimoji="1" lang="ja-JP" altLang="en-US" sz="1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2506" y="5345672"/>
            <a:ext cx="5091158" cy="4998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sz="2400" dirty="0" smtClean="0"/>
              <a:t>公式サイトのチュートリアル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英語</a:t>
            </a:r>
            <a:r>
              <a:rPr lang="en-US" altLang="ja-JP" sz="2400" dirty="0" smtClean="0"/>
              <a:t>)</a:t>
            </a:r>
            <a:endParaRPr kumimoji="1" lang="ja-JP" altLang="en-US" sz="2400" dirty="0" smtClean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98" y="1513397"/>
            <a:ext cx="2816478" cy="3622223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6216722" y="5345672"/>
            <a:ext cx="5438630" cy="8478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sz="2400" dirty="0" smtClean="0"/>
              <a:t>ASP.NET MVC5 </a:t>
            </a:r>
            <a:r>
              <a:rPr lang="ja-JP" altLang="en-US" sz="2400" dirty="0" smtClean="0"/>
              <a:t>実践プログラミング</a:t>
            </a:r>
            <a:endParaRPr lang="en-US" altLang="ja-JP" sz="2400" dirty="0"/>
          </a:p>
          <a:p>
            <a:pPr algn="ctr"/>
            <a:r>
              <a:rPr lang="en-US" altLang="ja-JP" dirty="0" smtClean="0"/>
              <a:t>(</a:t>
            </a:r>
            <a:r>
              <a:rPr lang="ja-JP" altLang="en-US" dirty="0" smtClean="0"/>
              <a:t>定価 </a:t>
            </a:r>
            <a:r>
              <a:rPr lang="en-US" altLang="ja-JP" dirty="0" smtClean="0"/>
              <a:t>3500</a:t>
            </a:r>
            <a:r>
              <a:rPr lang="ja-JP" altLang="en-US" dirty="0" smtClean="0"/>
              <a:t>円</a:t>
            </a:r>
            <a:r>
              <a:rPr lang="en-US" altLang="ja-JP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085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ユーザーコミュニティ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>
                <a:hlinkClick r:id="rId2"/>
              </a:rPr>
              <a:t>https://forums.asp.net</a:t>
            </a:r>
            <a:r>
              <a:rPr lang="en-US" altLang="ja-JP" sz="2400" dirty="0" smtClean="0">
                <a:hlinkClick r:id="rId2"/>
              </a:rPr>
              <a:t>/</a:t>
            </a:r>
            <a:r>
              <a:rPr lang="en-US" altLang="ja-JP" sz="2400" dirty="0" smtClean="0"/>
              <a:t> (</a:t>
            </a:r>
            <a:r>
              <a:rPr lang="ja-JP" altLang="en-US" sz="2400" dirty="0" smtClean="0"/>
              <a:t>フォーラム</a:t>
            </a:r>
            <a:r>
              <a:rPr lang="en-US" altLang="ja-JP" sz="2400" dirty="0" smtClean="0"/>
              <a:t>)</a:t>
            </a:r>
          </a:p>
          <a:p>
            <a:r>
              <a:rPr lang="en-US" altLang="ja-JP" sz="2400" dirty="0">
                <a:hlinkClick r:id="rId3"/>
              </a:rPr>
              <a:t>https://</a:t>
            </a:r>
            <a:r>
              <a:rPr lang="en-US" altLang="ja-JP" sz="2400" dirty="0" smtClean="0">
                <a:hlinkClick r:id="rId3"/>
              </a:rPr>
              <a:t>www.asp.net/community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(</a:t>
            </a:r>
            <a:r>
              <a:rPr lang="ja-JP" altLang="en-US" sz="2400" dirty="0" smtClean="0"/>
              <a:t>コミュニティ</a:t>
            </a:r>
            <a:r>
              <a:rPr lang="en-US" altLang="ja-JP" sz="2400" dirty="0" smtClean="0"/>
              <a:t>)</a:t>
            </a:r>
          </a:p>
          <a:p>
            <a:r>
              <a:rPr lang="en-US" altLang="ja-JP" sz="2400" dirty="0">
                <a:hlinkClick r:id="rId4"/>
              </a:rPr>
              <a:t>https://live.asp.net</a:t>
            </a:r>
            <a:r>
              <a:rPr lang="en-US" altLang="ja-JP" sz="2400" dirty="0" smtClean="0">
                <a:hlinkClick r:id="rId4"/>
              </a:rPr>
              <a:t>/</a:t>
            </a:r>
            <a:r>
              <a:rPr lang="ja-JP" altLang="en-US" sz="2400" dirty="0"/>
              <a:t> </a:t>
            </a:r>
            <a:r>
              <a:rPr lang="en-US" altLang="ja-JP" sz="2400" dirty="0" smtClean="0"/>
              <a:t>(Live Streaming, </a:t>
            </a:r>
            <a:r>
              <a:rPr lang="en-US" altLang="ja-JP" sz="2400" dirty="0"/>
              <a:t>1</a:t>
            </a:r>
            <a:r>
              <a:rPr lang="ja-JP" altLang="en-US" sz="2400" dirty="0" smtClean="0"/>
              <a:t>ヵ月に</a:t>
            </a:r>
            <a:r>
              <a:rPr lang="en-US" altLang="ja-JP" sz="2400" dirty="0" smtClean="0"/>
              <a:t>1</a:t>
            </a:r>
            <a:r>
              <a:rPr lang="ja-JP" altLang="en-US" sz="2400" dirty="0" smtClean="0"/>
              <a:t>回程度はやってる</a:t>
            </a:r>
            <a:r>
              <a:rPr lang="en-US" altLang="ja-JP" sz="2400" dirty="0" smtClean="0"/>
              <a:t>)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081" y="2903291"/>
            <a:ext cx="8291719" cy="312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4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まと</a:t>
            </a:r>
            <a:r>
              <a:rPr lang="ja-JP" altLang="en-US" dirty="0"/>
              <a:t>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これからの </a:t>
            </a:r>
            <a:r>
              <a:rPr lang="en-US" altLang="ja-JP" dirty="0" smtClean="0"/>
              <a:t>ASP.NET </a:t>
            </a:r>
            <a:r>
              <a:rPr lang="ja-JP" altLang="en-US" dirty="0" smtClean="0"/>
              <a:t>は </a:t>
            </a:r>
            <a:r>
              <a:rPr lang="en-US" altLang="ja-JP" dirty="0" smtClean="0"/>
              <a:t>Web Forms </a:t>
            </a:r>
            <a:r>
              <a:rPr lang="ja-JP" altLang="en-US" dirty="0" smtClean="0"/>
              <a:t>ではなく、</a:t>
            </a:r>
            <a:r>
              <a:rPr lang="en-US" altLang="ja-JP" dirty="0" smtClean="0"/>
              <a:t>MVC</a:t>
            </a:r>
            <a:r>
              <a:rPr lang="ja-JP" altLang="en-US" dirty="0" smtClean="0"/>
              <a:t>が主役</a:t>
            </a:r>
            <a:endParaRPr lang="en-US" altLang="ja-JP" dirty="0" smtClean="0"/>
          </a:p>
          <a:p>
            <a:r>
              <a:rPr lang="en-US" altLang="ja-JP" dirty="0" smtClean="0"/>
              <a:t>Visual Studio </a:t>
            </a:r>
            <a:r>
              <a:rPr lang="ja-JP" altLang="en-US" dirty="0" smtClean="0"/>
              <a:t>や </a:t>
            </a:r>
            <a:r>
              <a:rPr lang="en-US" altLang="ja-JP" dirty="0" smtClean="0"/>
              <a:t>Azure </a:t>
            </a:r>
            <a:r>
              <a:rPr lang="ja-JP" altLang="en-US" dirty="0" smtClean="0"/>
              <a:t>のサポートが強力だから、高速に高機能な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アプリを開発することができる！</a:t>
            </a:r>
            <a:endParaRPr lang="en-US" altLang="ja-JP" dirty="0" smtClean="0"/>
          </a:p>
          <a:p>
            <a:r>
              <a:rPr lang="ja-JP" altLang="en-US" dirty="0" smtClean="0"/>
              <a:t>残念ながら、日本語のサポートはそれほど充実していない</a:t>
            </a:r>
            <a:r>
              <a:rPr lang="en-US" altLang="ja-JP" dirty="0" smtClean="0"/>
              <a:t>…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192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20655" y="2220912"/>
            <a:ext cx="9735691" cy="1107016"/>
          </a:xfrm>
        </p:spPr>
        <p:txBody>
          <a:bodyPr/>
          <a:lstStyle/>
          <a:p>
            <a:pPr algn="ctr"/>
            <a:r>
              <a:rPr lang="ja-JP" altLang="en-US" sz="4800" dirty="0" smtClean="0"/>
              <a:t>ご清聴ありがとうございました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502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780095" y="2902658"/>
            <a:ext cx="8863521" cy="559473"/>
          </a:xfrm>
        </p:spPr>
        <p:txBody>
          <a:bodyPr/>
          <a:lstStyle/>
          <a:p>
            <a:pPr algn="ctr"/>
            <a:r>
              <a:rPr kumimoji="1" lang="en-US" altLang="ja-JP" dirty="0" smtClean="0"/>
              <a:t>ASP.NET</a:t>
            </a:r>
            <a:r>
              <a:rPr kumimoji="1" lang="ja-JP" altLang="en-US" dirty="0" smtClean="0"/>
              <a:t>の基礎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081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とは①  </a:t>
            </a:r>
            <a:r>
              <a:rPr lang="en-US" altLang="ja-JP" sz="2800" dirty="0" smtClean="0"/>
              <a:t>– </a:t>
            </a:r>
            <a:r>
              <a:rPr lang="ja-JP" altLang="en-US" sz="2800" dirty="0" smtClean="0"/>
              <a:t>基本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.NET Framework</a:t>
            </a:r>
            <a:r>
              <a:rPr kumimoji="1" lang="ja-JP" altLang="en-US" dirty="0" smtClean="0"/>
              <a:t>の上に構築された</a:t>
            </a:r>
            <a:r>
              <a:rPr kumimoji="1" lang="en-US" altLang="ja-JP" dirty="0" smtClean="0"/>
              <a:t>Web</a:t>
            </a:r>
            <a:r>
              <a:rPr kumimoji="1" lang="ja-JP" altLang="en-US" dirty="0" smtClean="0"/>
              <a:t>アプリケーションのためのフレームワーク</a:t>
            </a:r>
            <a:r>
              <a:rPr lang="ja-JP" altLang="en-US" dirty="0" smtClean="0"/>
              <a:t>群</a:t>
            </a:r>
            <a:endParaRPr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r>
              <a:rPr lang="en-US" altLang="ja-JP" dirty="0" smtClean="0"/>
              <a:t>Visual Studio</a:t>
            </a:r>
            <a:r>
              <a:rPr lang="ja-JP" altLang="en-US" dirty="0" smtClean="0"/>
              <a:t>と組み合わせることで、簡単に高機能な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アプリケーションの開発をすることができる</a:t>
            </a: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1702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とは②  </a:t>
            </a:r>
            <a:r>
              <a:rPr lang="en-US" altLang="ja-JP" sz="2800" dirty="0" smtClean="0"/>
              <a:t>– </a:t>
            </a:r>
            <a:r>
              <a:rPr lang="ja-JP" altLang="en-US" sz="2800" dirty="0" smtClean="0"/>
              <a:t>フレームワークの全体像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3" name="角丸四角形 2"/>
          <p:cNvSpPr/>
          <p:nvPr/>
        </p:nvSpPr>
        <p:spPr>
          <a:xfrm>
            <a:off x="602506" y="4856480"/>
            <a:ext cx="10972800" cy="1638300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000" dirty="0" smtClean="0"/>
              <a:t>ASP.NET (</a:t>
            </a:r>
            <a:r>
              <a:rPr kumimoji="1" lang="ja-JP" altLang="en-US" sz="4000" dirty="0" smtClean="0"/>
              <a:t>コア機能</a:t>
            </a:r>
            <a:r>
              <a:rPr kumimoji="1" lang="en-US" altLang="ja-JP" sz="4000" dirty="0" smtClean="0"/>
              <a:t>)</a:t>
            </a:r>
            <a:endParaRPr kumimoji="1" lang="ja-JP" altLang="en-US" sz="4000" dirty="0"/>
          </a:p>
        </p:txBody>
      </p:sp>
      <p:sp>
        <p:nvSpPr>
          <p:cNvPr id="5" name="角丸四角形 4"/>
          <p:cNvSpPr/>
          <p:nvPr/>
        </p:nvSpPr>
        <p:spPr>
          <a:xfrm>
            <a:off x="602506" y="1770380"/>
            <a:ext cx="6327648" cy="2870200"/>
          </a:xfrm>
          <a:prstGeom prst="roundRect">
            <a:avLst/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7369066" y="1770380"/>
            <a:ext cx="4206240" cy="2870200"/>
          </a:xfrm>
          <a:prstGeom prst="round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857966" y="2443480"/>
            <a:ext cx="1779905" cy="200660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230" dirty="0" smtClean="0"/>
              <a:t>Web</a:t>
            </a:r>
          </a:p>
          <a:p>
            <a:pPr algn="ctr"/>
            <a:r>
              <a:rPr lang="en-US" altLang="ja-JP" sz="2230" dirty="0" smtClean="0"/>
              <a:t>Forms</a:t>
            </a:r>
            <a:endParaRPr kumimoji="1" lang="ja-JP" altLang="en-US" sz="2230" dirty="0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118378" y="1878330"/>
            <a:ext cx="3943350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en-US" altLang="ja-JP" sz="2400" dirty="0" smtClean="0"/>
              <a:t>Web </a:t>
            </a:r>
            <a:r>
              <a:rPr kumimoji="1" lang="ja-JP" altLang="en-US" sz="2400" dirty="0" smtClean="0"/>
              <a:t>アプリケーション</a:t>
            </a: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713871" y="1878330"/>
            <a:ext cx="3943350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ja-JP" sz="2400" dirty="0" smtClean="0"/>
              <a:t>Web </a:t>
            </a:r>
            <a:r>
              <a:rPr lang="ja-JP" altLang="en-US" sz="2400" dirty="0" smtClean="0"/>
              <a:t>サービス</a:t>
            </a:r>
            <a:endParaRPr kumimoji="1" lang="ja-JP" altLang="en-US" sz="2400" dirty="0" smtClean="0"/>
          </a:p>
        </p:txBody>
      </p:sp>
      <p:sp>
        <p:nvSpPr>
          <p:cNvPr id="21" name="角丸四角形 20"/>
          <p:cNvSpPr/>
          <p:nvPr/>
        </p:nvSpPr>
        <p:spPr>
          <a:xfrm>
            <a:off x="4864007" y="2454656"/>
            <a:ext cx="4490576" cy="468051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230" dirty="0" smtClean="0"/>
              <a:t>Single </a:t>
            </a:r>
            <a:r>
              <a:rPr lang="en-US" altLang="ja-JP" sz="2230" dirty="0" smtClean="0"/>
              <a:t>Page Application</a:t>
            </a:r>
            <a:endParaRPr kumimoji="1" lang="ja-JP" altLang="en-US" dirty="0"/>
          </a:p>
        </p:txBody>
      </p:sp>
      <p:sp>
        <p:nvSpPr>
          <p:cNvPr id="23" name="角丸四角形 22"/>
          <p:cNvSpPr/>
          <p:nvPr/>
        </p:nvSpPr>
        <p:spPr>
          <a:xfrm>
            <a:off x="2858835" y="2443480"/>
            <a:ext cx="1779905" cy="200660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230" dirty="0" smtClean="0"/>
              <a:t>Web Pages</a:t>
            </a:r>
            <a:endParaRPr kumimoji="1" lang="ja-JP" altLang="en-US" sz="2230" dirty="0"/>
          </a:p>
        </p:txBody>
      </p:sp>
      <p:sp>
        <p:nvSpPr>
          <p:cNvPr id="24" name="角丸四角形 23"/>
          <p:cNvSpPr/>
          <p:nvPr/>
        </p:nvSpPr>
        <p:spPr>
          <a:xfrm>
            <a:off x="4864007" y="3138607"/>
            <a:ext cx="1779905" cy="1315155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230" dirty="0" smtClean="0"/>
              <a:t>MVC</a:t>
            </a:r>
            <a:endParaRPr kumimoji="1" lang="ja-JP" altLang="en-US" sz="2230" dirty="0"/>
          </a:p>
        </p:txBody>
      </p:sp>
      <p:sp>
        <p:nvSpPr>
          <p:cNvPr id="25" name="角丸四角形 24"/>
          <p:cNvSpPr/>
          <p:nvPr/>
        </p:nvSpPr>
        <p:spPr>
          <a:xfrm>
            <a:off x="7582077" y="3138606"/>
            <a:ext cx="1779905" cy="1311473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230" dirty="0" smtClean="0"/>
              <a:t>Web API</a:t>
            </a:r>
            <a:endParaRPr kumimoji="1" lang="ja-JP" altLang="en-US" sz="2230" dirty="0"/>
          </a:p>
        </p:txBody>
      </p:sp>
      <p:sp>
        <p:nvSpPr>
          <p:cNvPr id="26" name="角丸四角形 25"/>
          <p:cNvSpPr/>
          <p:nvPr/>
        </p:nvSpPr>
        <p:spPr>
          <a:xfrm>
            <a:off x="9574992" y="2443480"/>
            <a:ext cx="1779905" cy="2006600"/>
          </a:xfrm>
          <a:prstGeom prst="round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230" dirty="0" err="1" smtClean="0"/>
              <a:t>SignalR</a:t>
            </a:r>
            <a:endParaRPr kumimoji="1" lang="ja-JP" altLang="en-US" sz="2230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602506" y="1122680"/>
            <a:ext cx="3943350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kumimoji="1" lang="en-US" altLang="ja-JP" sz="2800" dirty="0" smtClean="0"/>
              <a:t>One ASP.NET</a:t>
            </a:r>
            <a:endParaRPr kumimoji="1" lang="ja-JP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41242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とは③ </a:t>
            </a:r>
            <a:r>
              <a:rPr lang="ja-JP" altLang="en-US" dirty="0"/>
              <a:t> </a:t>
            </a:r>
            <a:r>
              <a:rPr lang="ja-JP" altLang="en-US" dirty="0" smtClean="0"/>
              <a:t> </a:t>
            </a:r>
            <a:r>
              <a:rPr lang="en-US" altLang="ja-JP" sz="2800" dirty="0" smtClean="0"/>
              <a:t>- Web Forms </a:t>
            </a:r>
            <a:r>
              <a:rPr lang="ja-JP" altLang="en-US" sz="2800" dirty="0" smtClean="0"/>
              <a:t>の</a:t>
            </a:r>
            <a:r>
              <a:rPr lang="ja-JP" altLang="en-US" sz="2800" dirty="0"/>
              <a:t>仕組</a:t>
            </a:r>
            <a:r>
              <a:rPr lang="ja-JP" altLang="en-US" sz="2800" dirty="0" smtClean="0"/>
              <a:t>み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8443468" y="4321556"/>
            <a:ext cx="768096" cy="8412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ja-JP" altLang="en-US" dirty="0" smtClean="0"/>
          </a:p>
        </p:txBody>
      </p:sp>
      <p:grpSp>
        <p:nvGrpSpPr>
          <p:cNvPr id="17" name="グループ化 16"/>
          <p:cNvGrpSpPr/>
          <p:nvPr/>
        </p:nvGrpSpPr>
        <p:grpSpPr>
          <a:xfrm>
            <a:off x="756566" y="2327656"/>
            <a:ext cx="2301857" cy="2826004"/>
            <a:chOff x="356107" y="1635160"/>
            <a:chExt cx="2301857" cy="2826004"/>
          </a:xfrm>
        </p:grpSpPr>
        <p:sp>
          <p:nvSpPr>
            <p:cNvPr id="6" name="角丸四角形 5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7030A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356107" y="1939868"/>
              <a:ext cx="2301857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lang="en-US" altLang="ja-JP" sz="2400" dirty="0" smtClean="0"/>
                <a:t>Visual </a:t>
              </a:r>
            </a:p>
            <a:p>
              <a:pPr algn="ctr"/>
              <a:r>
                <a:rPr lang="en-US" altLang="ja-JP" sz="2400" dirty="0" smtClean="0"/>
                <a:t>Studio</a:t>
              </a:r>
              <a:endParaRPr kumimoji="1" lang="ja-JP" altLang="en-US" sz="2400" dirty="0" smtClean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80472" y="3734352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Button</a:t>
              </a:r>
              <a:endParaRPr kumimoji="1" lang="ja-JP" altLang="en-US" sz="2400" dirty="0" smtClean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80472" y="3095751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</p:grpSp>
      <p:sp>
        <p:nvSpPr>
          <p:cNvPr id="16" name="テキスト ボックス 15"/>
          <p:cNvSpPr txBox="1"/>
          <p:nvPr/>
        </p:nvSpPr>
        <p:spPr>
          <a:xfrm>
            <a:off x="2862078" y="3659355"/>
            <a:ext cx="155193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ja-JP" altLang="en-US" sz="2400" dirty="0" smtClean="0"/>
              <a:t>配置</a:t>
            </a:r>
            <a:endParaRPr kumimoji="1" lang="ja-JP" altLang="en-US" sz="2400" dirty="0" smtClean="0"/>
          </a:p>
        </p:txBody>
      </p:sp>
      <p:grpSp>
        <p:nvGrpSpPr>
          <p:cNvPr id="18" name="グループ化 17"/>
          <p:cNvGrpSpPr/>
          <p:nvPr/>
        </p:nvGrpSpPr>
        <p:grpSpPr>
          <a:xfrm>
            <a:off x="4215969" y="2327656"/>
            <a:ext cx="2301857" cy="2826004"/>
            <a:chOff x="356107" y="1635160"/>
            <a:chExt cx="2301857" cy="2826004"/>
          </a:xfrm>
        </p:grpSpPr>
        <p:sp>
          <p:nvSpPr>
            <p:cNvPr id="19" name="角丸四角形 18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356107" y="1939868"/>
              <a:ext cx="2301857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ja-JP" altLang="en-US" sz="2400" dirty="0" smtClean="0"/>
                <a:t>画面</a:t>
              </a: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880472" y="3734352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Button</a:t>
              </a:r>
              <a:endParaRPr kumimoji="1" lang="ja-JP" altLang="en-US" sz="2400" dirty="0" smtClean="0"/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880472" y="3095751"/>
              <a:ext cx="1253128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</p:grpSp>
      <p:sp>
        <p:nvSpPr>
          <p:cNvPr id="23" name="右矢印 22"/>
          <p:cNvSpPr/>
          <p:nvPr/>
        </p:nvSpPr>
        <p:spPr>
          <a:xfrm>
            <a:off x="3109008" y="4116555"/>
            <a:ext cx="105637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右矢印 23"/>
          <p:cNvSpPr/>
          <p:nvPr/>
        </p:nvSpPr>
        <p:spPr>
          <a:xfrm rot="13666380">
            <a:off x="6222294" y="5749654"/>
            <a:ext cx="1056377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7287048" y="5726054"/>
            <a:ext cx="2324554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ja-JP" altLang="en-US" sz="2400" dirty="0" smtClean="0"/>
              <a:t>クリックなどのイベント</a:t>
            </a:r>
            <a:endParaRPr kumimoji="1" lang="ja-JP" altLang="en-US" sz="2400" dirty="0" smtClean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8915350" y="2336800"/>
            <a:ext cx="2301857" cy="2826004"/>
            <a:chOff x="387808" y="1635160"/>
            <a:chExt cx="2301857" cy="2826004"/>
          </a:xfrm>
        </p:grpSpPr>
        <p:sp>
          <p:nvSpPr>
            <p:cNvPr id="27" name="角丸四角形 26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387808" y="2842977"/>
              <a:ext cx="2301857" cy="6858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C#</a:t>
              </a:r>
              <a:r>
                <a:rPr kumimoji="1" lang="ja-JP" altLang="en-US" sz="2400" dirty="0" smtClean="0"/>
                <a:t>などの</a:t>
              </a:r>
              <a:endParaRPr kumimoji="1" lang="en-US" altLang="ja-JP" sz="2400" dirty="0" smtClean="0"/>
            </a:p>
            <a:p>
              <a:pPr algn="ctr"/>
              <a:r>
                <a:rPr kumimoji="1" lang="ja-JP" altLang="en-US" sz="2400" dirty="0" smtClean="0"/>
                <a:t>プログラム</a:t>
              </a:r>
            </a:p>
          </p:txBody>
        </p:sp>
      </p:grpSp>
      <p:sp>
        <p:nvSpPr>
          <p:cNvPr id="34" name="右矢印 33"/>
          <p:cNvSpPr/>
          <p:nvPr/>
        </p:nvSpPr>
        <p:spPr>
          <a:xfrm>
            <a:off x="6901875" y="4116555"/>
            <a:ext cx="1681788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右矢印 34"/>
          <p:cNvSpPr/>
          <p:nvPr/>
        </p:nvSpPr>
        <p:spPr>
          <a:xfrm rot="10800000">
            <a:off x="6831777" y="3585168"/>
            <a:ext cx="1681788" cy="4100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6931606" y="3103062"/>
            <a:ext cx="155193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sz="2400" dirty="0" smtClean="0"/>
              <a:t>データ</a:t>
            </a: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931606" y="4616080"/>
            <a:ext cx="1551932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sz="2400" dirty="0" smtClean="0"/>
              <a:t>イベント</a:t>
            </a:r>
          </a:p>
        </p:txBody>
      </p:sp>
      <p:sp>
        <p:nvSpPr>
          <p:cNvPr id="38" name="角丸四角形 37"/>
          <p:cNvSpPr/>
          <p:nvPr/>
        </p:nvSpPr>
        <p:spPr>
          <a:xfrm>
            <a:off x="4349890" y="2154521"/>
            <a:ext cx="6715363" cy="3190562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/>
          <p:cNvSpPr/>
          <p:nvPr/>
        </p:nvSpPr>
        <p:spPr>
          <a:xfrm>
            <a:off x="1058913" y="1234645"/>
            <a:ext cx="36063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2800" dirty="0"/>
              <a:t>Web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Forms </a:t>
            </a:r>
            <a:r>
              <a:rPr lang="ja-JP" altLang="en-US" sz="2800" dirty="0" smtClean="0"/>
              <a:t>の仕組み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83311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とは④   </a:t>
            </a:r>
            <a:r>
              <a:rPr lang="en-US" altLang="ja-JP" sz="2800" dirty="0" smtClean="0"/>
              <a:t>- Web Forms </a:t>
            </a:r>
            <a:r>
              <a:rPr lang="ja-JP" altLang="en-US" sz="2800" dirty="0" smtClean="0"/>
              <a:t>の特徴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55600" y="1155700"/>
            <a:ext cx="10848848" cy="4970466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特徴</a:t>
            </a:r>
            <a:endParaRPr lang="en-US" altLang="ja-JP" sz="2800" dirty="0" smtClean="0"/>
          </a:p>
          <a:p>
            <a:pPr lvl="1"/>
            <a:r>
              <a:rPr lang="en-US" altLang="ja-JP" sz="2267" dirty="0"/>
              <a:t>ASP.NET</a:t>
            </a:r>
            <a:r>
              <a:rPr lang="ja-JP" altLang="en-US" sz="2267" dirty="0"/>
              <a:t>フレームワークの中で一番歴史が</a:t>
            </a:r>
            <a:r>
              <a:rPr lang="ja-JP" altLang="en-US" sz="2267" dirty="0" smtClean="0"/>
              <a:t>古い</a:t>
            </a:r>
            <a:endParaRPr lang="en-US" altLang="ja-JP" sz="2267" dirty="0" smtClean="0"/>
          </a:p>
          <a:p>
            <a:pPr lvl="1"/>
            <a:r>
              <a:rPr kumimoji="1" lang="en-US" altLang="ja-JP" sz="2267" dirty="0" smtClean="0"/>
              <a:t>Windows </a:t>
            </a:r>
            <a:r>
              <a:rPr kumimoji="1" lang="ja-JP" altLang="en-US" sz="2267" dirty="0" smtClean="0"/>
              <a:t>のアプリケーションによく似たイベント駆動型システム</a:t>
            </a:r>
            <a:endParaRPr lang="en-US" altLang="ja-JP" sz="1201" dirty="0"/>
          </a:p>
          <a:p>
            <a:pPr lvl="1"/>
            <a:r>
              <a:rPr lang="en-US" altLang="ja-JP" sz="2270" dirty="0" smtClean="0"/>
              <a:t>Windows</a:t>
            </a:r>
            <a:r>
              <a:rPr lang="ja-JP" altLang="en-US" sz="2270" dirty="0" smtClean="0"/>
              <a:t>アプリの開発手法を知っていれば </a:t>
            </a:r>
            <a:r>
              <a:rPr lang="en-US" altLang="ja-JP" sz="2270" dirty="0" smtClean="0"/>
              <a:t>Web </a:t>
            </a:r>
            <a:r>
              <a:rPr lang="ja-JP" altLang="en-US" sz="2270" dirty="0" err="1" smtClean="0"/>
              <a:t>も</a:t>
            </a:r>
            <a:r>
              <a:rPr lang="ja-JP" altLang="en-US" sz="2270" dirty="0" err="1"/>
              <a:t>簡</a:t>
            </a:r>
            <a:r>
              <a:rPr lang="ja-JP" altLang="en-US" sz="2270" dirty="0" smtClean="0"/>
              <a:t>単に作ることができた</a:t>
            </a:r>
            <a:endParaRPr lang="en-US" altLang="ja-JP" sz="2270" dirty="0" smtClean="0"/>
          </a:p>
          <a:p>
            <a:r>
              <a:rPr lang="ja-JP" altLang="en-US" sz="2803" dirty="0" smtClean="0"/>
              <a:t>デメリット</a:t>
            </a:r>
            <a:endParaRPr lang="en-US" altLang="ja-JP" sz="2803" dirty="0" smtClean="0"/>
          </a:p>
          <a:p>
            <a:pPr lvl="1"/>
            <a:r>
              <a:rPr lang="en-US" altLang="ja-JP" sz="2270" dirty="0" smtClean="0"/>
              <a:t>APS.NET5</a:t>
            </a:r>
            <a:r>
              <a:rPr lang="ja-JP" altLang="en-US" sz="2270" dirty="0" smtClean="0"/>
              <a:t>からサポートされていない</a:t>
            </a:r>
            <a:endParaRPr lang="en-US" altLang="ja-JP" sz="2270" dirty="0" smtClean="0"/>
          </a:p>
          <a:p>
            <a:pPr lvl="1"/>
            <a:r>
              <a:rPr lang="en-US" altLang="ja-JP" sz="2270" dirty="0" smtClean="0"/>
              <a:t>Web Forms </a:t>
            </a:r>
            <a:r>
              <a:rPr lang="ja-JP" altLang="en-US" sz="2270" dirty="0" smtClean="0"/>
              <a:t>独自の</a:t>
            </a:r>
            <a:r>
              <a:rPr lang="en-US" altLang="ja-JP" sz="2270" dirty="0" smtClean="0"/>
              <a:t>UI</a:t>
            </a:r>
            <a:r>
              <a:rPr lang="ja-JP" altLang="en-US" sz="2270" dirty="0" smtClean="0"/>
              <a:t>では現代の</a:t>
            </a:r>
            <a:r>
              <a:rPr lang="en-US" altLang="ja-JP" sz="2270" dirty="0" smtClean="0"/>
              <a:t>Web</a:t>
            </a:r>
            <a:r>
              <a:rPr lang="ja-JP" altLang="en-US" sz="2270" dirty="0" smtClean="0"/>
              <a:t>のトレンドについていけなくなった</a:t>
            </a:r>
            <a:endParaRPr lang="en-US" altLang="ja-JP" sz="2270" dirty="0" smtClean="0"/>
          </a:p>
          <a:p>
            <a:endParaRPr lang="en-US" altLang="ja-JP" sz="2803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973568" y="3267456"/>
            <a:ext cx="768096" cy="8412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049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ASP.NET</a:t>
            </a:r>
            <a:r>
              <a:rPr lang="ja-JP" altLang="en-US" dirty="0" smtClean="0"/>
              <a:t>とは⑤   </a:t>
            </a:r>
            <a:r>
              <a:rPr lang="en-US" altLang="ja-JP" sz="2800" dirty="0" smtClean="0"/>
              <a:t>- Web Pages </a:t>
            </a:r>
            <a:r>
              <a:rPr lang="ja-JP" altLang="en-US" sz="2800" dirty="0" smtClean="0"/>
              <a:t>の仕組み・特徴</a:t>
            </a:r>
            <a:r>
              <a:rPr lang="en-US" altLang="ja-JP" sz="2800" dirty="0" smtClean="0"/>
              <a:t> -</a:t>
            </a:r>
            <a:endParaRPr kumimoji="1" lang="ja-JP" altLang="en-US" sz="28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506" y="1155700"/>
            <a:ext cx="4985494" cy="4970466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Web</a:t>
            </a:r>
            <a:r>
              <a:rPr lang="ja-JP" altLang="en-US" sz="2800" dirty="0"/>
              <a:t> </a:t>
            </a:r>
            <a:r>
              <a:rPr lang="en-US" altLang="ja-JP" sz="2800" dirty="0" smtClean="0"/>
              <a:t>Pages </a:t>
            </a:r>
            <a:r>
              <a:rPr lang="ja-JP" altLang="en-US" sz="2800" dirty="0" smtClean="0"/>
              <a:t>の仕組み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en-US" altLang="ja-JP" sz="2800" dirty="0" smtClean="0"/>
          </a:p>
        </p:txBody>
      </p:sp>
      <p:grpSp>
        <p:nvGrpSpPr>
          <p:cNvPr id="8" name="グループ化 7"/>
          <p:cNvGrpSpPr/>
          <p:nvPr/>
        </p:nvGrpSpPr>
        <p:grpSpPr>
          <a:xfrm>
            <a:off x="1133737" y="2111756"/>
            <a:ext cx="4056699" cy="3679444"/>
            <a:chOff x="660016" y="1635160"/>
            <a:chExt cx="1694040" cy="2826004"/>
          </a:xfrm>
        </p:grpSpPr>
        <p:sp>
          <p:nvSpPr>
            <p:cNvPr id="9" name="角丸四角形 8"/>
            <p:cNvSpPr/>
            <p:nvPr/>
          </p:nvSpPr>
          <p:spPr>
            <a:xfrm>
              <a:off x="660016" y="1635160"/>
              <a:ext cx="1694040" cy="2826004"/>
            </a:xfrm>
            <a:prstGeom prst="roundRect">
              <a:avLst/>
            </a:prstGeom>
            <a:ln w="57150"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38759" y="1989558"/>
              <a:ext cx="1536553" cy="457200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ja-JP" altLang="en-US" sz="2400" dirty="0" smtClean="0"/>
                <a:t>ようこそ </a:t>
              </a:r>
              <a:r>
                <a:rPr kumimoji="1" lang="en-US" altLang="ja-JP" sz="2400" dirty="0" smtClean="0"/>
                <a:t>@name </a:t>
              </a:r>
              <a:r>
                <a:rPr kumimoji="1" lang="ja-JP" altLang="en-US" sz="2400" dirty="0" smtClean="0"/>
                <a:t>さん！</a:t>
              </a: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580521" y="3715556"/>
              <a:ext cx="64256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Button</a:t>
              </a:r>
              <a:endParaRPr kumimoji="1" lang="ja-JP" altLang="en-US" sz="2400" dirty="0" smtClean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06986" y="3715556"/>
              <a:ext cx="642564" cy="457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rtlCol="0" anchor="ctr">
              <a:noAutofit/>
            </a:bodyPr>
            <a:lstStyle/>
            <a:p>
              <a:pPr algn="ctr"/>
              <a:r>
                <a:rPr kumimoji="1" lang="en-US" altLang="ja-JP" sz="2400" dirty="0" smtClean="0"/>
                <a:t>Text</a:t>
              </a:r>
              <a:endParaRPr kumimoji="1" lang="ja-JP" altLang="en-US" sz="2400" dirty="0" smtClean="0"/>
            </a:p>
          </p:txBody>
        </p:sp>
      </p:grpSp>
      <p:sp>
        <p:nvSpPr>
          <p:cNvPr id="14" name="角丸四角形 13"/>
          <p:cNvSpPr/>
          <p:nvPr/>
        </p:nvSpPr>
        <p:spPr>
          <a:xfrm>
            <a:off x="1322302" y="2299301"/>
            <a:ext cx="3679567" cy="160444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322302" y="3446544"/>
            <a:ext cx="3679567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en-US" altLang="ja-JP" dirty="0" smtClean="0"/>
              <a:t>C#</a:t>
            </a:r>
            <a:r>
              <a:rPr kumimoji="1" lang="ja-JP" altLang="en-US" dirty="0" smtClean="0"/>
              <a:t>による埋め込みスクリプト</a:t>
            </a: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58727" y="5930561"/>
            <a:ext cx="1206716" cy="4572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kumimoji="1" lang="ja-JP" altLang="en-US" sz="2400" dirty="0" smtClean="0"/>
              <a:t>画面</a:t>
            </a:r>
          </a:p>
        </p:txBody>
      </p:sp>
      <p:sp>
        <p:nvSpPr>
          <p:cNvPr id="17" name="コンテンツ プレースホルダー 2"/>
          <p:cNvSpPr txBox="1">
            <a:spLocks/>
          </p:cNvSpPr>
          <p:nvPr/>
        </p:nvSpPr>
        <p:spPr>
          <a:xfrm>
            <a:off x="6119231" y="1155700"/>
            <a:ext cx="4985494" cy="4970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•"/>
              <a:defRPr kumimoji="1" lang="en-US" sz="37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1pPr>
            <a:lvl2pPr marL="990575" indent="-380990" algn="l" defTabSz="609585" rtl="0" eaLnBrk="1" latinLnBrk="0" hangingPunct="1">
              <a:lnSpc>
                <a:spcPct val="120000"/>
              </a:lnSpc>
              <a:spcBef>
                <a:spcPts val="533"/>
              </a:spcBef>
              <a:buClr>
                <a:srgbClr val="0072C6"/>
              </a:buClr>
              <a:buSzPct val="70000"/>
              <a:buFont typeface="Courier New" pitchFamily="49" charset="0"/>
              <a:buChar char="o"/>
              <a:defRPr kumimoji="1" lang="en-US" sz="3200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2pPr>
            <a:lvl3pPr marL="1523962" indent="-304792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Wingdings" pitchFamily="2" charset="2"/>
              <a:buChar char="§"/>
              <a:defRPr kumimoji="1" lang="en-US" sz="2667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3pPr>
            <a:lvl4pPr marL="2133547" indent="-304792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–"/>
              <a:defRPr kumimoji="1" lang="en-US" sz="2133" b="0" i="0" kern="1200" spc="133" dirty="0" smtClean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4pPr>
            <a:lvl5pPr marL="2743131" indent="-304792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Clr>
                <a:srgbClr val="0072C6"/>
              </a:buClr>
              <a:buFont typeface="Arial"/>
              <a:buChar char="»"/>
              <a:defRPr kumimoji="1" lang="en-US" sz="2133" b="0" i="0" kern="1200" spc="133" dirty="0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  <a:cs typeface="Segoe UI" pitchFamily="34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kumimoji="1"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800" dirty="0" smtClean="0"/>
              <a:t>特徴</a:t>
            </a:r>
            <a:endParaRPr lang="en-US" altLang="ja-JP" sz="2800" dirty="0" smtClean="0"/>
          </a:p>
          <a:p>
            <a:pPr lvl="1"/>
            <a:r>
              <a:rPr lang="en-US" altLang="ja-JP" sz="2267" dirty="0" smtClean="0"/>
              <a:t>PHP</a:t>
            </a:r>
            <a:r>
              <a:rPr lang="ja-JP" altLang="en-US" sz="2267" dirty="0" smtClean="0"/>
              <a:t>によく似た</a:t>
            </a:r>
            <a:r>
              <a:rPr lang="en-US" altLang="ja-JP" sz="2267" dirty="0" smtClean="0"/>
              <a:t>HTML</a:t>
            </a:r>
            <a:r>
              <a:rPr lang="ja-JP" altLang="en-US" sz="2267" dirty="0" smtClean="0"/>
              <a:t>の中に</a:t>
            </a:r>
            <a:r>
              <a:rPr lang="en-US" altLang="ja-JP" sz="2267" dirty="0" smtClean="0"/>
              <a:t>C#</a:t>
            </a:r>
            <a:r>
              <a:rPr lang="ja-JP" altLang="en-US" sz="2267" dirty="0" smtClean="0"/>
              <a:t>を埋め込む構成</a:t>
            </a:r>
            <a:endParaRPr lang="en-US" altLang="ja-JP" sz="2267" dirty="0" smtClean="0"/>
          </a:p>
          <a:p>
            <a:pPr lvl="1"/>
            <a:r>
              <a:rPr lang="ja-JP" altLang="en-US" sz="2267" dirty="0" smtClean="0"/>
              <a:t>小さいサイトで使いやすい</a:t>
            </a:r>
            <a:endParaRPr lang="en-US" altLang="ja-JP" sz="2267" dirty="0" smtClean="0"/>
          </a:p>
          <a:p>
            <a:pPr lvl="1"/>
            <a:r>
              <a:rPr lang="ja-JP" altLang="en-US" sz="2267" dirty="0" smtClean="0"/>
              <a:t>とにかく気軽に開発できる</a:t>
            </a:r>
            <a:endParaRPr lang="ja-JP" altLang="en-US" sz="2267" dirty="0"/>
          </a:p>
        </p:txBody>
      </p:sp>
    </p:spTree>
    <p:extLst>
      <p:ext uri="{BB962C8B-B14F-4D97-AF65-F5344CB8AC3E}">
        <p14:creationId xmlns:p14="http://schemas.microsoft.com/office/powerpoint/2010/main" val="136286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sp">
  <a:themeElements>
    <a:clrScheme name="Microsoft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FFB900"/>
      </a:accent1>
      <a:accent2>
        <a:srgbClr val="FF8C00"/>
      </a:accent2>
      <a:accent3>
        <a:srgbClr val="EB3C00"/>
      </a:accent3>
      <a:accent4>
        <a:srgbClr val="6DC2E9"/>
      </a:accent4>
      <a:accent5>
        <a:srgbClr val="00BCF2"/>
      </a:accent5>
      <a:accent6>
        <a:srgbClr val="0072C6"/>
      </a:accent6>
      <a:hlink>
        <a:srgbClr val="4C4C4C"/>
      </a:hlink>
      <a:folHlink>
        <a:srgbClr val="000000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oT_Team.pptx" id="{BAAC0D9F-7634-48BD-A88E-D690AF8CE5C6}" vid="{FDD74696-2EE9-4C7D-81AB-F24CBC172B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mspslide</Template>
  <TotalTime>3336</TotalTime>
  <Words>1271</Words>
  <Application>Microsoft Office PowerPoint</Application>
  <PresentationFormat>ワイド画面</PresentationFormat>
  <Paragraphs>234</Paragraphs>
  <Slides>38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45" baseType="lpstr">
      <vt:lpstr>Segoe Light</vt:lpstr>
      <vt:lpstr>游ゴシック</vt:lpstr>
      <vt:lpstr>Arial</vt:lpstr>
      <vt:lpstr>Courier New</vt:lpstr>
      <vt:lpstr>Segoe UI</vt:lpstr>
      <vt:lpstr>Wingdings</vt:lpstr>
      <vt:lpstr>msp</vt:lpstr>
      <vt:lpstr>Web技術入門</vt:lpstr>
      <vt:lpstr>自己紹介</vt:lpstr>
      <vt:lpstr>目次</vt:lpstr>
      <vt:lpstr>概要</vt:lpstr>
      <vt:lpstr>ASP.NETとは①  – 基本 -</vt:lpstr>
      <vt:lpstr>ASP.NETとは②  – フレームワークの全体像 -</vt:lpstr>
      <vt:lpstr>ASP.NETとは③   - Web Forms の仕組み -</vt:lpstr>
      <vt:lpstr>ASP.NETとは④   - Web Forms の特徴 -</vt:lpstr>
      <vt:lpstr>ASP.NETとは⑤   - Web Pages の仕組み・特徴 -</vt:lpstr>
      <vt:lpstr>ASP.NETとは⑥   - Web API の仕組み・特徴 -</vt:lpstr>
      <vt:lpstr>ASP.NETとは⑦   - SignalR の仕組み・特徴 -</vt:lpstr>
      <vt:lpstr>ASP.NET MVCとは①   - MVC の仕組み -</vt:lpstr>
      <vt:lpstr>ASP.NET MVCとは②  - 特徴 -</vt:lpstr>
      <vt:lpstr>ASP.NET MVCとは③  - 導入事例 -</vt:lpstr>
      <vt:lpstr>ASP.NET MVCとは④  - 開発環境 -</vt:lpstr>
      <vt:lpstr>ASP.NET MVCとは⑤  - 本番環境 -</vt:lpstr>
      <vt:lpstr>ASP.NET MVCとは⑥  - メリット・デメリット -</vt:lpstr>
      <vt:lpstr>開発入門</vt:lpstr>
      <vt:lpstr>開発環境構築方法</vt:lpstr>
      <vt:lpstr>デモ</vt:lpstr>
      <vt:lpstr>新しくプロジェクトを作る①</vt:lpstr>
      <vt:lpstr>新しくプロジェクトを作る②</vt:lpstr>
      <vt:lpstr>新しくプロジェクトを作る③</vt:lpstr>
      <vt:lpstr>フォルダ構成について</vt:lpstr>
      <vt:lpstr>Controllerの追加①</vt:lpstr>
      <vt:lpstr>Controller の追加②</vt:lpstr>
      <vt:lpstr>Hello World の出力①</vt:lpstr>
      <vt:lpstr>Hello World の出力②</vt:lpstr>
      <vt:lpstr>HTMLファイルを出力してみる①</vt:lpstr>
      <vt:lpstr>HTMLファイルを出力してみる②</vt:lpstr>
      <vt:lpstr>HTMLファイルを出力してみる③</vt:lpstr>
      <vt:lpstr>HTMLファイルを出力してみる④</vt:lpstr>
      <vt:lpstr>さらに学ぶには</vt:lpstr>
      <vt:lpstr>公式サイトの見方</vt:lpstr>
      <vt:lpstr>見るべき入門サイト、情報源</vt:lpstr>
      <vt:lpstr>ユーザーコミュニティ</vt:lpstr>
      <vt:lpstr>まとめ</vt:lpstr>
      <vt:lpstr>ご清聴ありがとうございました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Ryota Togai</dc:creator>
  <cp:lastModifiedBy>奥村圭祐</cp:lastModifiedBy>
  <cp:revision>567</cp:revision>
  <dcterms:created xsi:type="dcterms:W3CDTF">2016-04-23T07:57:40Z</dcterms:created>
  <dcterms:modified xsi:type="dcterms:W3CDTF">2016-06-06T08:45:50Z</dcterms:modified>
</cp:coreProperties>
</file>